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70" r:id="rId13"/>
    <p:sldId id="271" r:id="rId14"/>
    <p:sldId id="272" r:id="rId15"/>
    <p:sldId id="273" r:id="rId16"/>
    <p:sldId id="269" r:id="rId17"/>
    <p:sldId id="274" r:id="rId18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56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101" d="100"/>
          <a:sy n="101" d="100"/>
        </p:scale>
        <p:origin x="-26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13.04.2017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13.04.2017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13.04.2017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924944"/>
            <a:ext cx="8208912" cy="1600327"/>
          </a:xfrm>
        </p:spPr>
        <p:txBody>
          <a:bodyPr>
            <a:noAutofit/>
          </a:bodyPr>
          <a:lstStyle/>
          <a:p>
            <a:r>
              <a:rPr lang="ru-RU" dirty="0" smtClean="0"/>
              <a:t>Профилактика </a:t>
            </a:r>
            <a:r>
              <a:rPr lang="ru-RU" dirty="0" smtClean="0"/>
              <a:t>суицидального поведения  среди несовершеннолетних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88640"/>
            <a:ext cx="2852936" cy="285293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2123727" y="5914146"/>
            <a:ext cx="61478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Директор МОУ ДО «ППМС-центр МО </a:t>
            </a:r>
            <a:r>
              <a:rPr lang="ru-RU" dirty="0" err="1" smtClean="0"/>
              <a:t>Алапаевское</a:t>
            </a:r>
            <a:r>
              <a:rPr lang="ru-RU" dirty="0" smtClean="0"/>
              <a:t>»</a:t>
            </a:r>
          </a:p>
          <a:p>
            <a:r>
              <a:rPr lang="ru-RU" dirty="0" smtClean="0"/>
              <a:t>Мамаева Ирина Михайловна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4211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060848"/>
            <a:ext cx="8229600" cy="4525963"/>
          </a:xfrm>
        </p:spPr>
        <p:txBody>
          <a:bodyPr/>
          <a:lstStyle/>
          <a:p>
            <a:r>
              <a:rPr lang="ru-RU" sz="3500" dirty="0"/>
              <a:t>Ребенок резко становится послушным, но «отрешенным</a:t>
            </a:r>
            <a:r>
              <a:rPr lang="ru-RU" sz="3500" dirty="0" smtClean="0"/>
              <a:t>».</a:t>
            </a:r>
          </a:p>
          <a:p>
            <a:r>
              <a:rPr lang="ru-RU" sz="3500" dirty="0" smtClean="0"/>
              <a:t>Меняется </a:t>
            </a:r>
            <a:r>
              <a:rPr lang="ru-RU" sz="3500" dirty="0"/>
              <a:t>режим </a:t>
            </a:r>
            <a:r>
              <a:rPr lang="ru-RU" sz="3500" dirty="0" smtClean="0"/>
              <a:t>дня</a:t>
            </a:r>
            <a:r>
              <a:rPr lang="ru-RU" sz="3500" dirty="0"/>
              <a:t>.</a:t>
            </a:r>
            <a:endParaRPr lang="ru-RU" sz="3500" dirty="0" smtClean="0"/>
          </a:p>
          <a:p>
            <a:r>
              <a:rPr lang="ru-RU" sz="3500" dirty="0"/>
              <a:t>Подросток вялый и постоянно не </a:t>
            </a:r>
            <a:r>
              <a:rPr lang="ru-RU" sz="3500" dirty="0" smtClean="0"/>
              <a:t>высыпается</a:t>
            </a:r>
            <a:r>
              <a:rPr lang="ru-RU" sz="3500" dirty="0"/>
              <a:t>.</a:t>
            </a:r>
            <a:endParaRPr lang="ru-RU" sz="3500" dirty="0" smtClean="0"/>
          </a:p>
          <a:p>
            <a:r>
              <a:rPr lang="ru-RU" sz="3500" dirty="0"/>
              <a:t>Активные постоянно повторяющиеся </a:t>
            </a:r>
            <a:r>
              <a:rPr lang="ru-RU" sz="3500" dirty="0" smtClean="0"/>
              <a:t>рисунки</a:t>
            </a:r>
            <a:r>
              <a:rPr lang="ru-RU" sz="3500" dirty="0"/>
              <a:t>.</a:t>
            </a:r>
            <a:endParaRPr lang="ru-RU" sz="3500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b="1" dirty="0"/>
              <a:t>ТРЕВОЖНЫЕ СИГНАЛЫ, которые нельзя игнорировать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074320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268760"/>
            <a:ext cx="8229600" cy="4525963"/>
          </a:xfrm>
        </p:spPr>
        <p:txBody>
          <a:bodyPr>
            <a:noAutofit/>
          </a:bodyPr>
          <a:lstStyle/>
          <a:p>
            <a:r>
              <a:rPr lang="ru-RU" sz="3100" dirty="0" smtClean="0"/>
              <a:t>Выстраивать </a:t>
            </a:r>
            <a:r>
              <a:rPr lang="ru-RU" sz="3100" dirty="0"/>
              <a:t>аккуратный позитивный </a:t>
            </a:r>
            <a:r>
              <a:rPr lang="ru-RU" sz="3100" dirty="0" smtClean="0"/>
              <a:t>диалог.</a:t>
            </a:r>
          </a:p>
          <a:p>
            <a:r>
              <a:rPr lang="ru-RU" sz="3100" dirty="0" smtClean="0"/>
              <a:t>Пусть </a:t>
            </a:r>
            <a:r>
              <a:rPr lang="ru-RU" sz="3100" dirty="0"/>
              <a:t>озвучит свою точку </a:t>
            </a:r>
            <a:r>
              <a:rPr lang="ru-RU" sz="3100" dirty="0" smtClean="0"/>
              <a:t>зрения.</a:t>
            </a:r>
          </a:p>
          <a:p>
            <a:r>
              <a:rPr lang="ru-RU" sz="3100" dirty="0" smtClean="0"/>
              <a:t>Расскажите </a:t>
            </a:r>
            <a:r>
              <a:rPr lang="ru-RU" sz="3100" dirty="0"/>
              <a:t>случаи о себе, в которых вы прошли через трудности в его возрасте. </a:t>
            </a:r>
            <a:endParaRPr lang="ru-RU" sz="3100" dirty="0" smtClean="0"/>
          </a:p>
          <a:p>
            <a:r>
              <a:rPr lang="ru-RU" sz="3100" dirty="0" smtClean="0"/>
              <a:t>Кроме </a:t>
            </a:r>
            <a:r>
              <a:rPr lang="ru-RU" sz="3100" dirty="0"/>
              <a:t>того, рассказывайте благополучно закончившиеся истории из жизни его сверстников (которых он знает)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/>
          <a:lstStyle/>
          <a:p>
            <a:pPr algn="ctr"/>
            <a:r>
              <a:rPr lang="ru-RU" b="1" dirty="0"/>
              <a:t>Как говорить с ребенком?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5124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-1714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3200" dirty="0"/>
              <a:t>Линия помощи «Дети онлайн»</a:t>
            </a:r>
            <a:r>
              <a:rPr lang="ru-RU" dirty="0"/>
              <a:t> 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395536" y="908720"/>
            <a:ext cx="2952328" cy="762000"/>
          </a:xfrm>
        </p:spPr>
        <p:txBody>
          <a:bodyPr>
            <a:normAutofit lnSpcReduction="10000"/>
          </a:bodyPr>
          <a:lstStyle/>
          <a:p>
            <a:r>
              <a:rPr lang="ru-RU" dirty="0"/>
              <a:t>8 800 25 000 15 – горячая линия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half" idx="3"/>
          </p:nvPr>
        </p:nvSpPr>
        <p:spPr>
          <a:xfrm>
            <a:off x="3923928" y="908720"/>
            <a:ext cx="4041775" cy="648072"/>
          </a:xfrm>
        </p:spPr>
        <p:txBody>
          <a:bodyPr/>
          <a:lstStyle/>
          <a:p>
            <a:r>
              <a:rPr lang="ru-RU" dirty="0" smtClean="0"/>
              <a:t>Помогает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2"/>
          </p:nvPr>
        </p:nvSpPr>
        <p:spPr>
          <a:xfrm>
            <a:off x="323528" y="2348880"/>
            <a:ext cx="2952328" cy="3941763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бесплатная </a:t>
            </a:r>
            <a:r>
              <a:rPr lang="ru-RU" dirty="0"/>
              <a:t>всероссийская служба </a:t>
            </a:r>
            <a:r>
              <a:rPr lang="ru-RU" b="1" i="1" dirty="0"/>
              <a:t>телефонного</a:t>
            </a:r>
            <a:r>
              <a:rPr lang="ru-RU" dirty="0"/>
              <a:t> </a:t>
            </a:r>
            <a:r>
              <a:rPr lang="ru-RU" dirty="0" smtClean="0"/>
              <a:t>  и </a:t>
            </a:r>
            <a:r>
              <a:rPr lang="ru-RU" b="1" i="1" dirty="0"/>
              <a:t>онлайн </a:t>
            </a:r>
            <a:r>
              <a:rPr lang="ru-RU" dirty="0"/>
              <a:t>консультирования для детей и взрослых по проблемам безопасного использования интернета и мобильной связи.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Звонки </a:t>
            </a:r>
            <a:r>
              <a:rPr lang="ru-RU" dirty="0"/>
              <a:t>по России </a:t>
            </a:r>
            <a:r>
              <a:rPr lang="ru-RU" dirty="0" smtClean="0"/>
              <a:t>бесплатные</a:t>
            </a:r>
            <a:r>
              <a:rPr lang="ru-RU" dirty="0"/>
              <a:t> </a:t>
            </a:r>
            <a:r>
              <a:rPr lang="ru-RU" dirty="0" smtClean="0"/>
              <a:t> </a:t>
            </a:r>
            <a:r>
              <a:rPr lang="ru-RU" dirty="0"/>
              <a:t>с 9 до 18 (по московскому времени) по рабочим дням</a:t>
            </a:r>
            <a:r>
              <a:rPr lang="ru-RU" dirty="0" smtClean="0"/>
              <a:t>.</a:t>
            </a:r>
            <a:r>
              <a:rPr lang="ru-RU" dirty="0"/>
              <a:t> 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4"/>
          </p:nvPr>
        </p:nvSpPr>
        <p:spPr>
          <a:xfrm>
            <a:off x="3311352" y="1556792"/>
            <a:ext cx="5832648" cy="5568195"/>
          </a:xfrm>
        </p:spPr>
        <p:txBody>
          <a:bodyPr>
            <a:normAutofit fontScale="55000" lnSpcReduction="20000"/>
          </a:bodyPr>
          <a:lstStyle/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r>
              <a:rPr lang="ru-RU" sz="2900" b="1" dirty="0" smtClean="0"/>
              <a:t>    Детям </a:t>
            </a:r>
            <a:r>
              <a:rPr lang="ru-RU" sz="2900" b="1" dirty="0"/>
              <a:t>и </a:t>
            </a:r>
            <a:r>
              <a:rPr lang="ru-RU" sz="2900" b="1" dirty="0" smtClean="0"/>
              <a:t>подросткам.</a:t>
            </a:r>
          </a:p>
          <a:p>
            <a:r>
              <a:rPr lang="ru-RU" sz="2900" dirty="0"/>
              <a:t>Что-то огорчило или расстроило в Интернете?</a:t>
            </a:r>
          </a:p>
          <a:p>
            <a:r>
              <a:rPr lang="ru-RU" sz="2900" dirty="0"/>
              <a:t>Стал жертвой сетевого мошенничества?</a:t>
            </a:r>
          </a:p>
          <a:p>
            <a:r>
              <a:rPr lang="ru-RU" sz="2900" dirty="0"/>
              <a:t>Столкнулся с оскорблениями и преследованиями в Интернете?</a:t>
            </a:r>
          </a:p>
          <a:p>
            <a:r>
              <a:rPr lang="ru-RU" sz="2900" dirty="0" smtClean="0"/>
              <a:t>Тебе </a:t>
            </a:r>
            <a:r>
              <a:rPr lang="ru-RU" sz="2900" dirty="0"/>
              <a:t>делают неприличные предложения в Интернете?</a:t>
            </a:r>
          </a:p>
          <a:p>
            <a:r>
              <a:rPr lang="ru-RU" sz="2900" dirty="0"/>
              <a:t>Тебе сложно поговорить с кем-то о том, что происходит с тобой в Интернете?</a:t>
            </a:r>
          </a:p>
          <a:p>
            <a:r>
              <a:rPr lang="ru-RU" sz="2900" dirty="0"/>
              <a:t>Родители думают, что ты слишком много времени проводишь в виртуальном мире?</a:t>
            </a:r>
          </a:p>
          <a:p>
            <a:r>
              <a:rPr lang="ru-RU" sz="2900" dirty="0"/>
              <a:t>Заметил, что тебе проще общаться с друзьями в сети, а не в реальной жизни?</a:t>
            </a:r>
          </a:p>
          <a:p>
            <a:pPr marL="109728" indent="0">
              <a:buNone/>
            </a:pPr>
            <a:r>
              <a:rPr lang="ru-RU" sz="3500" b="1" dirty="0" smtClean="0"/>
              <a:t>   </a:t>
            </a:r>
            <a:r>
              <a:rPr lang="ru-RU" sz="2900" b="1" dirty="0" smtClean="0"/>
              <a:t>Родителям </a:t>
            </a:r>
            <a:r>
              <a:rPr lang="ru-RU" sz="2900" b="1" dirty="0"/>
              <a:t>и педагогам</a:t>
            </a:r>
          </a:p>
          <a:p>
            <a:r>
              <a:rPr lang="ru-RU" sz="2900" dirty="0"/>
              <a:t>Заботитесь о безопасности Ваших детей в интернете?</a:t>
            </a:r>
          </a:p>
          <a:p>
            <a:r>
              <a:rPr lang="ru-RU" sz="2900" dirty="0"/>
              <a:t>Беспокоитесь о том, с кем общаются в интернете Ваши дети?</a:t>
            </a:r>
          </a:p>
          <a:p>
            <a:r>
              <a:rPr lang="ru-RU" sz="2900" dirty="0"/>
              <a:t>Узнали, что ребенок стал жертвой сетевого обмана, мошенничества, вымогательства?</a:t>
            </a:r>
          </a:p>
          <a:p>
            <a:r>
              <a:rPr lang="ru-RU" sz="2900" dirty="0"/>
              <a:t>Нуждаетесь в информации о том, как оградить детей от негативного контента в сети?</a:t>
            </a:r>
          </a:p>
          <a:p>
            <a:r>
              <a:rPr lang="ru-RU" sz="2900" dirty="0"/>
              <a:t>Хотите знать, как помочь Вашему ребенку, если он стал жертвой преследования и оскорблений в интернете?</a:t>
            </a:r>
          </a:p>
        </p:txBody>
      </p:sp>
    </p:spTree>
    <p:extLst>
      <p:ext uri="{BB962C8B-B14F-4D97-AF65-F5344CB8AC3E}">
        <p14:creationId xmlns:p14="http://schemas.microsoft.com/office/powerpoint/2010/main" val="3128966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143000"/>
          </a:xfrm>
        </p:spPr>
        <p:txBody>
          <a:bodyPr>
            <a:noAutofit/>
          </a:bodyPr>
          <a:lstStyle/>
          <a:p>
            <a:r>
              <a:rPr lang="ru-RU" sz="2400" dirty="0" err="1" smtClean="0"/>
              <a:t>Помощьрядом.рф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ПСИХОЛОГИЧЕСКАЯ ПОМОЩЬ ДЕТЯМ И ПОДРОСТКАМ ОНЛАЙН</a:t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467544" y="5661248"/>
            <a:ext cx="4040188" cy="762000"/>
          </a:xfrm>
        </p:spPr>
        <p:txBody>
          <a:bodyPr/>
          <a:lstStyle/>
          <a:p>
            <a:r>
              <a:rPr lang="ru-RU" dirty="0"/>
              <a:t>Помощь детям 6+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half" idx="3"/>
          </p:nvPr>
        </p:nvSpPr>
        <p:spPr>
          <a:xfrm>
            <a:off x="4788024" y="5661248"/>
            <a:ext cx="4041775" cy="762000"/>
          </a:xfrm>
        </p:spPr>
        <p:txBody>
          <a:bodyPr>
            <a:normAutofit/>
          </a:bodyPr>
          <a:lstStyle/>
          <a:p>
            <a:endParaRPr lang="ru-RU" sz="2000" dirty="0" smtClean="0"/>
          </a:p>
          <a:p>
            <a:r>
              <a:rPr lang="ru-RU" sz="2000" dirty="0" smtClean="0"/>
              <a:t>Помощь </a:t>
            </a:r>
            <a:r>
              <a:rPr lang="ru-RU" sz="2000" dirty="0"/>
              <a:t>подросткам12+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395536" y="1268760"/>
            <a:ext cx="4040188" cy="4360970"/>
          </a:xfrm>
        </p:spPr>
        <p:txBody>
          <a:bodyPr>
            <a:normAutofit fontScale="62500" lnSpcReduction="20000"/>
          </a:bodyPr>
          <a:lstStyle/>
          <a:p>
            <a:endParaRPr lang="ru-RU" dirty="0"/>
          </a:p>
          <a:p>
            <a:pPr marL="109728" indent="0">
              <a:buNone/>
            </a:pPr>
            <a:r>
              <a:rPr lang="ru-RU" b="1" i="1" dirty="0" smtClean="0"/>
              <a:t>    </a:t>
            </a:r>
            <a:r>
              <a:rPr lang="ru-RU" sz="2900" b="1" i="1" dirty="0" smtClean="0"/>
              <a:t>Здесь </a:t>
            </a:r>
            <a:r>
              <a:rPr lang="ru-RU" sz="2900" b="1" i="1" dirty="0"/>
              <a:t>ты можешь:</a:t>
            </a:r>
          </a:p>
          <a:p>
            <a:r>
              <a:rPr lang="ru-RU" sz="2900" dirty="0" smtClean="0"/>
              <a:t>Получить </a:t>
            </a:r>
            <a:r>
              <a:rPr lang="ru-RU" sz="2900" dirty="0"/>
              <a:t>онлайн помощь психолога</a:t>
            </a:r>
          </a:p>
          <a:p>
            <a:pPr marL="109728" indent="0">
              <a:buNone/>
            </a:pPr>
            <a:r>
              <a:rPr lang="ru-RU" sz="2900" dirty="0" smtClean="0"/>
              <a:t>    </a:t>
            </a:r>
            <a:r>
              <a:rPr lang="ru-RU" sz="2900" b="1" i="1" dirty="0" smtClean="0"/>
              <a:t>На </a:t>
            </a:r>
            <a:r>
              <a:rPr lang="ru-RU" sz="2900" b="1" i="1" dirty="0"/>
              <a:t>нашем сайте ты узнаешь</a:t>
            </a:r>
            <a:r>
              <a:rPr lang="ru-RU" sz="2900" dirty="0"/>
              <a:t>:</a:t>
            </a:r>
          </a:p>
          <a:p>
            <a:r>
              <a:rPr lang="ru-RU" sz="2900" dirty="0" smtClean="0"/>
              <a:t>Куда </a:t>
            </a:r>
            <a:r>
              <a:rPr lang="ru-RU" sz="2900" dirty="0"/>
              <a:t>позвонить, если тебе нужна срочная помощь</a:t>
            </a:r>
          </a:p>
          <a:p>
            <a:r>
              <a:rPr lang="ru-RU" sz="2900" dirty="0"/>
              <a:t>Какие взрослые тебе могут помочь</a:t>
            </a:r>
          </a:p>
          <a:p>
            <a:r>
              <a:rPr lang="ru-RU" sz="2900" dirty="0"/>
              <a:t>Много интересной и полезной информации</a:t>
            </a:r>
          </a:p>
          <a:p>
            <a:r>
              <a:rPr lang="ru-RU" sz="2900" dirty="0"/>
              <a:t>Истории из жизни твоих сверстников</a:t>
            </a:r>
          </a:p>
          <a:p>
            <a:r>
              <a:rPr lang="ru-RU" sz="2900" dirty="0"/>
              <a:t>Здесь ты можешь играть, проходить тестирование, общаться и задавать вопросы.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4"/>
          </p:nvPr>
        </p:nvSpPr>
        <p:spPr>
          <a:xfrm>
            <a:off x="4644008" y="1196752"/>
            <a:ext cx="4041775" cy="4360970"/>
          </a:xfrm>
        </p:spPr>
        <p:txBody>
          <a:bodyPr>
            <a:normAutofit fontScale="70000" lnSpcReduction="20000"/>
          </a:bodyPr>
          <a:lstStyle/>
          <a:p>
            <a:pPr marL="109728" indent="0">
              <a:buNone/>
            </a:pPr>
            <a:endParaRPr lang="ru-RU" dirty="0" smtClean="0"/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r>
              <a:rPr lang="ru-RU" b="1" i="1" dirty="0" smtClean="0"/>
              <a:t>   На </a:t>
            </a:r>
            <a:r>
              <a:rPr lang="ru-RU" b="1" i="1" dirty="0"/>
              <a:t>нашем сайте ты можешь:</a:t>
            </a:r>
          </a:p>
          <a:p>
            <a:endParaRPr lang="ru-RU" dirty="0"/>
          </a:p>
          <a:p>
            <a:r>
              <a:rPr lang="ru-RU" dirty="0"/>
              <a:t>Получить онлайн консультацию психолога</a:t>
            </a:r>
          </a:p>
          <a:p>
            <a:r>
              <a:rPr lang="ru-RU" dirty="0"/>
              <a:t>Поделиться своими переживаниями с личным консультантом</a:t>
            </a:r>
          </a:p>
          <a:p>
            <a:r>
              <a:rPr lang="ru-RU" dirty="0"/>
              <a:t>Узнать номера телефонов доверия и адреса организаций, где тебе помогут</a:t>
            </a:r>
          </a:p>
          <a:p>
            <a:r>
              <a:rPr lang="ru-RU" dirty="0"/>
              <a:t>Получить полезную информацию и пройти тестирование</a:t>
            </a:r>
          </a:p>
          <a:p>
            <a:r>
              <a:rPr lang="ru-RU" dirty="0"/>
              <a:t>Помочь другим и поделиться своей историей</a:t>
            </a:r>
          </a:p>
          <a:p>
            <a:r>
              <a:rPr lang="ru-RU" dirty="0"/>
              <a:t>Поиграть в игры и перейти по ссылкам на интересные сайты</a:t>
            </a:r>
          </a:p>
        </p:txBody>
      </p:sp>
    </p:spTree>
    <p:extLst>
      <p:ext uri="{BB962C8B-B14F-4D97-AF65-F5344CB8AC3E}">
        <p14:creationId xmlns:p14="http://schemas.microsoft.com/office/powerpoint/2010/main" val="3744125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988840"/>
            <a:ext cx="3682752" cy="3082347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109728" indent="0">
              <a:buNone/>
            </a:pPr>
            <a:r>
              <a:rPr lang="ru-RU" dirty="0"/>
              <a:t>В каких ситуациях можно обратиться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ТВОЯТЕРРИТОРИЯ</a:t>
            </a:r>
            <a:r>
              <a:rPr lang="ru-RU" sz="2800" dirty="0"/>
              <a:t>. ОНЛАЙН</a:t>
            </a:r>
            <a:br>
              <a:rPr lang="ru-RU" sz="2800" dirty="0"/>
            </a:br>
            <a:r>
              <a:rPr lang="ru-RU" sz="2800" dirty="0" smtClean="0"/>
              <a:t>Психологическая </a:t>
            </a:r>
            <a:r>
              <a:rPr lang="ru-RU" sz="2800" dirty="0"/>
              <a:t>помощь подросткам и молодёжи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4294967295"/>
          </p:nvPr>
        </p:nvSpPr>
        <p:spPr>
          <a:xfrm>
            <a:off x="4355976" y="1844824"/>
            <a:ext cx="4041775" cy="3941763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Дружба</a:t>
            </a:r>
          </a:p>
          <a:p>
            <a:r>
              <a:rPr lang="ru-RU" dirty="0" smtClean="0"/>
              <a:t>Отношения</a:t>
            </a:r>
          </a:p>
          <a:p>
            <a:r>
              <a:rPr lang="ru-RU" dirty="0" smtClean="0"/>
              <a:t>Школа</a:t>
            </a:r>
          </a:p>
          <a:p>
            <a:r>
              <a:rPr lang="ru-RU" dirty="0" smtClean="0"/>
              <a:t>Семья</a:t>
            </a:r>
          </a:p>
          <a:p>
            <a:r>
              <a:rPr lang="ru-RU" dirty="0" smtClean="0"/>
              <a:t>Физическое здоровье</a:t>
            </a:r>
          </a:p>
          <a:p>
            <a:r>
              <a:rPr lang="ru-RU" dirty="0" smtClean="0"/>
              <a:t>Жестокость и насилие</a:t>
            </a:r>
          </a:p>
          <a:p>
            <a:r>
              <a:rPr lang="ru-RU" dirty="0" smtClean="0"/>
              <a:t>Физическое здоровье</a:t>
            </a:r>
          </a:p>
          <a:p>
            <a:r>
              <a:rPr lang="ru-RU" dirty="0" smtClean="0"/>
              <a:t>Эмоциональное состояние</a:t>
            </a:r>
          </a:p>
          <a:p>
            <a:r>
              <a:rPr lang="ru-RU" dirty="0" smtClean="0"/>
              <a:t>Отношения с законом</a:t>
            </a:r>
          </a:p>
          <a:p>
            <a:r>
              <a:rPr lang="ru-RU" dirty="0" smtClean="0"/>
              <a:t>Все, о чем подросток хочет поговорить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8486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0" y="1481329"/>
            <a:ext cx="8686800" cy="2523735"/>
          </a:xfrm>
        </p:spPr>
        <p:txBody>
          <a:bodyPr/>
          <a:lstStyle/>
          <a:p>
            <a:pPr marL="109728" indent="0">
              <a:buNone/>
            </a:pPr>
            <a:r>
              <a:rPr lang="en-US" dirty="0" smtClean="0"/>
              <a:t>https</a:t>
            </a:r>
            <a:r>
              <a:rPr lang="en-US" dirty="0"/>
              <a:t>://www.oprf.ru</a:t>
            </a:r>
            <a:endParaRPr lang="ru-RU" dirty="0" smtClean="0"/>
          </a:p>
          <a:p>
            <a:pPr marL="109728" indent="0">
              <a:buNone/>
            </a:pPr>
            <a:r>
              <a:rPr lang="ru-RU" dirty="0" smtClean="0"/>
              <a:t>Анонсы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Общественная палата Российской Федерации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1531731"/>
            <a:ext cx="4464424" cy="2232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971600" y="3861048"/>
            <a:ext cx="79563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С помощью </a:t>
            </a:r>
            <a:r>
              <a:rPr lang="ru-RU" dirty="0" smtClean="0"/>
              <a:t> </a:t>
            </a:r>
            <a:r>
              <a:rPr lang="ru-RU" dirty="0"/>
              <a:t>формы вы можете прислать ссылку на группу или аккаунт </a:t>
            </a:r>
            <a:r>
              <a:rPr lang="ru-RU" dirty="0" err="1"/>
              <a:t>ВКонтакте</a:t>
            </a:r>
            <a:r>
              <a:rPr lang="ru-RU" dirty="0"/>
              <a:t>, </a:t>
            </a:r>
            <a:r>
              <a:rPr lang="ru-RU" dirty="0" err="1"/>
              <a:t>Facebook</a:t>
            </a:r>
            <a:r>
              <a:rPr lang="ru-RU" dirty="0"/>
              <a:t> или </a:t>
            </a:r>
            <a:r>
              <a:rPr lang="ru-RU" dirty="0" err="1"/>
              <a:t>Twitter</a:t>
            </a:r>
            <a:r>
              <a:rPr lang="ru-RU" dirty="0"/>
              <a:t>, где идет пропаганда или вовлечение детей в группы для самоубийств.</a:t>
            </a:r>
          </a:p>
          <a:p>
            <a:endParaRPr lang="ru-RU" dirty="0"/>
          </a:p>
          <a:p>
            <a:r>
              <a:rPr lang="ru-RU" dirty="0"/>
              <a:t>После экспертной оценки адрес ресурса будет передан в органы власти для блокирования, а содержащаяся в нем информация будет использована в разработке стратегии по противодействию данной 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245859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1268760"/>
            <a:ext cx="871296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smtClean="0"/>
              <a:t>И главное – будьте друзьями ваших </a:t>
            </a:r>
            <a:r>
              <a:rPr lang="ru-RU" sz="5400" b="1" smtClean="0"/>
              <a:t>детей!</a:t>
            </a:r>
          </a:p>
          <a:p>
            <a:pPr algn="ctr"/>
            <a:r>
              <a:rPr lang="ru-RU" sz="5400" b="1" smtClean="0"/>
              <a:t>Самое </a:t>
            </a:r>
            <a:r>
              <a:rPr lang="ru-RU" sz="5400" b="1" dirty="0"/>
              <a:t>надежное средство профилактики – любовь, принятие и понимание</a:t>
            </a:r>
            <a:r>
              <a:rPr lang="ru-RU" sz="54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85762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/>
          <p:cNvSpPr>
            <a:spLocks noGrp="1"/>
          </p:cNvSpPr>
          <p:nvPr>
            <p:ph sz="half" idx="4294967295"/>
          </p:nvPr>
        </p:nvSpPr>
        <p:spPr>
          <a:xfrm>
            <a:off x="467544" y="692696"/>
            <a:ext cx="8280920" cy="4153942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endParaRPr lang="ru-RU" sz="4400" b="1" dirty="0" smtClean="0"/>
          </a:p>
          <a:p>
            <a:pPr marL="109728" indent="0" algn="ctr">
              <a:buNone/>
            </a:pPr>
            <a:endParaRPr lang="ru-RU" sz="4400" b="1" dirty="0"/>
          </a:p>
          <a:p>
            <a:pPr marL="109728" indent="0" algn="ctr">
              <a:buNone/>
            </a:pPr>
            <a:endParaRPr lang="ru-RU" sz="4400" b="1" dirty="0" smtClean="0"/>
          </a:p>
          <a:p>
            <a:pPr marL="109728" indent="0" algn="ctr">
              <a:buNone/>
            </a:pPr>
            <a:r>
              <a:rPr lang="ru-RU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СПАСИБО ЗА ВНИМАНИЕ!</a:t>
            </a:r>
            <a:endParaRPr lang="ru-RU" sz="4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7847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539552" y="764704"/>
            <a:ext cx="7772400" cy="2664296"/>
          </a:xfrm>
        </p:spPr>
        <p:txBody>
          <a:bodyPr>
            <a:noAutofit/>
          </a:bodyPr>
          <a:lstStyle/>
          <a:p>
            <a:pPr algn="ctr"/>
            <a:r>
              <a:rPr lang="ru-RU" sz="4400" dirty="0"/>
              <a:t>СУИЦИД</a:t>
            </a:r>
            <a:br>
              <a:rPr lang="ru-RU" sz="4400" dirty="0"/>
            </a:br>
            <a:r>
              <a:rPr lang="ru-RU" sz="4400" dirty="0"/>
              <a:t>– это преднамеренное лишение себя жизни…</a:t>
            </a:r>
          </a:p>
        </p:txBody>
      </p:sp>
    </p:spTree>
    <p:extLst>
      <p:ext uri="{BB962C8B-B14F-4D97-AF65-F5344CB8AC3E}">
        <p14:creationId xmlns:p14="http://schemas.microsoft.com/office/powerpoint/2010/main" val="3140908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1859340"/>
            <a:ext cx="66247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-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395536" y="1825453"/>
            <a:ext cx="8363272" cy="5116024"/>
          </a:xfrm>
        </p:spPr>
        <p:txBody>
          <a:bodyPr>
            <a:noAutofit/>
          </a:bodyPr>
          <a:lstStyle/>
          <a:p>
            <a:r>
              <a:rPr lang="ru-RU" sz="2800" dirty="0" smtClean="0"/>
              <a:t>Чувствует </a:t>
            </a:r>
            <a:r>
              <a:rPr lang="ru-RU" sz="2800" dirty="0"/>
              <a:t>себя никому не </a:t>
            </a:r>
            <a:r>
              <a:rPr lang="ru-RU" sz="2800" dirty="0" smtClean="0"/>
              <a:t>нужным. </a:t>
            </a:r>
            <a:endParaRPr lang="ru-RU" sz="2800" dirty="0"/>
          </a:p>
          <a:p>
            <a:r>
              <a:rPr lang="ru-RU" sz="2800" dirty="0" smtClean="0"/>
              <a:t>Нуждается </a:t>
            </a:r>
            <a:r>
              <a:rPr lang="ru-RU" sz="2800" dirty="0"/>
              <a:t>в любви и </a:t>
            </a:r>
            <a:r>
              <a:rPr lang="ru-RU" sz="2800" dirty="0" smtClean="0"/>
              <a:t>помощи.</a:t>
            </a:r>
            <a:endParaRPr lang="ru-RU" sz="2800" dirty="0"/>
          </a:p>
          <a:p>
            <a:r>
              <a:rPr lang="ru-RU" sz="2800" dirty="0" smtClean="0"/>
              <a:t>Не </a:t>
            </a:r>
            <a:r>
              <a:rPr lang="ru-RU" sz="2800" dirty="0"/>
              <a:t>может сам разрешить сложную </a:t>
            </a:r>
            <a:r>
              <a:rPr lang="ru-RU" sz="2800" dirty="0" smtClean="0"/>
              <a:t>ситуацию.</a:t>
            </a:r>
            <a:endParaRPr lang="ru-RU" sz="2800" dirty="0"/>
          </a:p>
          <a:p>
            <a:r>
              <a:rPr lang="ru-RU" sz="2800" dirty="0" smtClean="0"/>
              <a:t>Накопилось </a:t>
            </a:r>
            <a:r>
              <a:rPr lang="ru-RU" sz="2800" dirty="0"/>
              <a:t>множество нерешенных </a:t>
            </a:r>
            <a:r>
              <a:rPr lang="ru-RU" sz="2800" dirty="0" smtClean="0"/>
              <a:t>проблем.</a:t>
            </a:r>
            <a:endParaRPr lang="ru-RU" sz="2800" dirty="0"/>
          </a:p>
          <a:p>
            <a:r>
              <a:rPr lang="ru-RU" sz="2800" dirty="0" smtClean="0"/>
              <a:t>Боится наказания.</a:t>
            </a:r>
            <a:endParaRPr lang="ru-RU" sz="2800" dirty="0"/>
          </a:p>
          <a:p>
            <a:r>
              <a:rPr lang="ru-RU" sz="2800" dirty="0" smtClean="0"/>
              <a:t>Хочет </a:t>
            </a:r>
            <a:r>
              <a:rPr lang="ru-RU" sz="2800" dirty="0"/>
              <a:t>отомстить </a:t>
            </a:r>
            <a:r>
              <a:rPr lang="ru-RU" sz="2800" dirty="0" smtClean="0"/>
              <a:t>обидчикам.</a:t>
            </a:r>
            <a:endParaRPr lang="ru-RU" sz="2800" dirty="0"/>
          </a:p>
          <a:p>
            <a:r>
              <a:rPr lang="ru-RU" sz="2800" dirty="0" smtClean="0"/>
              <a:t>Хочет </a:t>
            </a:r>
            <a:r>
              <a:rPr lang="ru-RU" sz="2800" dirty="0"/>
              <a:t>получить кого-то или </a:t>
            </a:r>
            <a:r>
              <a:rPr lang="ru-RU" sz="2800" dirty="0" smtClean="0"/>
              <a:t>что-то.</a:t>
            </a:r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dirty="0"/>
              <a:t>Почему ребенок решается на самоубийство?</a:t>
            </a:r>
          </a:p>
        </p:txBody>
      </p:sp>
    </p:spTree>
    <p:extLst>
      <p:ext uri="{BB962C8B-B14F-4D97-AF65-F5344CB8AC3E}">
        <p14:creationId xmlns:p14="http://schemas.microsoft.com/office/powerpoint/2010/main" val="4203839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764704"/>
            <a:ext cx="8136904" cy="5472608"/>
          </a:xfrm>
        </p:spPr>
        <p:txBody>
          <a:bodyPr>
            <a:normAutofit fontScale="92500"/>
          </a:bodyPr>
          <a:lstStyle/>
          <a:p>
            <a:r>
              <a:rPr lang="ru-RU" b="1" i="1" dirty="0" smtClean="0"/>
              <a:t> </a:t>
            </a:r>
            <a:r>
              <a:rPr lang="ru-RU" b="1" dirty="0" smtClean="0"/>
              <a:t>Суггестивные техники.  </a:t>
            </a:r>
          </a:p>
          <a:p>
            <a:r>
              <a:rPr lang="ru-RU" b="1" dirty="0"/>
              <a:t> </a:t>
            </a:r>
            <a:r>
              <a:rPr lang="ru-RU" b="1" dirty="0" smtClean="0"/>
              <a:t>Техники внушения. </a:t>
            </a:r>
            <a:endParaRPr lang="ru-RU" b="1" dirty="0"/>
          </a:p>
          <a:p>
            <a:r>
              <a:rPr lang="ru-RU" b="1" dirty="0" smtClean="0"/>
              <a:t> </a:t>
            </a:r>
            <a:r>
              <a:rPr lang="ru-RU" b="1" dirty="0"/>
              <a:t>Н</a:t>
            </a:r>
            <a:r>
              <a:rPr lang="ru-RU" b="1" dirty="0" smtClean="0"/>
              <a:t>ейролингвистического программирования. </a:t>
            </a:r>
            <a:endParaRPr lang="ru-RU" b="1" dirty="0"/>
          </a:p>
          <a:p>
            <a:r>
              <a:rPr lang="ru-RU" b="1" dirty="0" smtClean="0"/>
              <a:t>Техники невербального воздействия.</a:t>
            </a:r>
            <a:endParaRPr lang="ru-RU" dirty="0"/>
          </a:p>
          <a:p>
            <a:r>
              <a:rPr lang="ru-RU" b="1" dirty="0" smtClean="0"/>
              <a:t> Ранний </a:t>
            </a:r>
            <a:r>
              <a:rPr lang="ru-RU" b="1" dirty="0"/>
              <a:t>подъем, те самые «04:20 утра</a:t>
            </a:r>
            <a:r>
              <a:rPr lang="ru-RU" b="1" dirty="0" smtClean="0"/>
              <a:t>».</a:t>
            </a:r>
            <a:endParaRPr lang="ru-RU" b="1" dirty="0"/>
          </a:p>
          <a:p>
            <a:r>
              <a:rPr lang="ru-RU" b="1" dirty="0" smtClean="0"/>
              <a:t>Эмоциональная перегрузка - психоделическая музыка</a:t>
            </a:r>
            <a:r>
              <a:rPr lang="ru-RU" dirty="0"/>
              <a:t> (самые распространенные музыкальные группы— </a:t>
            </a:r>
            <a:r>
              <a:rPr lang="ru-RU" dirty="0" err="1"/>
              <a:t>Psynergy</a:t>
            </a:r>
            <a:r>
              <a:rPr lang="ru-RU" dirty="0"/>
              <a:t> </a:t>
            </a:r>
            <a:r>
              <a:rPr lang="ru-RU" dirty="0" err="1"/>
              <a:t>Project</a:t>
            </a:r>
            <a:r>
              <a:rPr lang="ru-RU" dirty="0"/>
              <a:t>, </a:t>
            </a:r>
            <a:r>
              <a:rPr lang="ru-RU" dirty="0" err="1"/>
              <a:t>Twisted</a:t>
            </a:r>
            <a:r>
              <a:rPr lang="ru-RU" dirty="0"/>
              <a:t> </a:t>
            </a:r>
            <a:r>
              <a:rPr lang="ru-RU" dirty="0" err="1"/>
              <a:t>Mind</a:t>
            </a:r>
            <a:r>
              <a:rPr lang="ru-RU" dirty="0"/>
              <a:t>, </a:t>
            </a:r>
            <a:r>
              <a:rPr lang="ru-RU" dirty="0" err="1"/>
              <a:t>Beatroots</a:t>
            </a:r>
            <a:r>
              <a:rPr lang="ru-RU" dirty="0"/>
              <a:t> и т. д</a:t>
            </a:r>
            <a:r>
              <a:rPr lang="ru-RU" dirty="0" smtClean="0"/>
              <a:t>).</a:t>
            </a:r>
            <a:endParaRPr lang="ru-RU" dirty="0"/>
          </a:p>
          <a:p>
            <a:r>
              <a:rPr lang="ru-RU" b="1" dirty="0" smtClean="0"/>
              <a:t>Система </a:t>
            </a:r>
            <a:r>
              <a:rPr lang="ru-RU" b="1" dirty="0"/>
              <a:t>визуальных </a:t>
            </a:r>
            <a:r>
              <a:rPr lang="ru-RU" b="1" dirty="0" smtClean="0"/>
              <a:t>воздействий</a:t>
            </a:r>
            <a:r>
              <a:rPr lang="ru-RU" dirty="0"/>
              <a:t>.</a:t>
            </a:r>
            <a:endParaRPr lang="ru-RU" b="1" dirty="0"/>
          </a:p>
          <a:p>
            <a:r>
              <a:rPr lang="ru-RU" b="1" dirty="0" smtClean="0"/>
              <a:t>Специальные </a:t>
            </a:r>
            <a:r>
              <a:rPr lang="ru-RU" b="1" dirty="0"/>
              <a:t>вербальные </a:t>
            </a:r>
            <a:r>
              <a:rPr lang="ru-RU" b="1" dirty="0" smtClean="0"/>
              <a:t>воздействия. </a:t>
            </a:r>
          </a:p>
          <a:p>
            <a:r>
              <a:rPr lang="ru-RU" b="1" dirty="0" smtClean="0"/>
              <a:t>Постепенное </a:t>
            </a:r>
            <a:r>
              <a:rPr lang="ru-RU" b="1" dirty="0"/>
              <a:t>усложнение </a:t>
            </a:r>
            <a:r>
              <a:rPr lang="ru-RU" b="1" dirty="0" smtClean="0"/>
              <a:t>заданий.</a:t>
            </a:r>
            <a:endParaRPr lang="ru-RU" b="1" dirty="0"/>
          </a:p>
          <a:p>
            <a:endParaRPr lang="ru-RU" b="1" dirty="0" smtClean="0"/>
          </a:p>
          <a:p>
            <a:endParaRPr lang="ru-RU" b="1" dirty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8636"/>
            <a:ext cx="8183880" cy="1051560"/>
          </a:xfrm>
        </p:spPr>
        <p:txBody>
          <a:bodyPr>
            <a:noAutofit/>
          </a:bodyPr>
          <a:lstStyle/>
          <a:p>
            <a:pPr lvl="0" algn="ctr"/>
            <a:r>
              <a:rPr lang="ru-RU" sz="3200" b="1" dirty="0"/>
              <a:t>Механизмы </a:t>
            </a:r>
            <a:r>
              <a:rPr lang="ru-RU" sz="3200" b="1" dirty="0" smtClean="0"/>
              <a:t>воздействия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pic>
        <p:nvPicPr>
          <p:cNvPr id="4" name="Рисунок 3" descr="Осторожно  quot Группы смерти quot  Часть 2 Механизмы воздействия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4262" y="4509120"/>
            <a:ext cx="1979712" cy="168327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42363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052736"/>
            <a:ext cx="8820472" cy="5544616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Желание самоутвердиться.</a:t>
            </a:r>
          </a:p>
          <a:p>
            <a:r>
              <a:rPr lang="ru-RU" sz="2800" dirty="0" smtClean="0"/>
              <a:t>Особое </a:t>
            </a:r>
            <a:r>
              <a:rPr lang="ru-RU" sz="2800" dirty="0"/>
              <a:t>влечение ко </a:t>
            </a:r>
            <a:r>
              <a:rPr lang="ru-RU" sz="2800" dirty="0" smtClean="0"/>
              <a:t>всему непознанному</a:t>
            </a:r>
            <a:r>
              <a:rPr lang="ru-RU" sz="2800" dirty="0"/>
              <a:t>, </a:t>
            </a:r>
            <a:r>
              <a:rPr lang="ru-RU" sz="2800" dirty="0" smtClean="0"/>
              <a:t>таинственному. </a:t>
            </a:r>
          </a:p>
          <a:p>
            <a:r>
              <a:rPr lang="ru-RU" sz="2800" dirty="0"/>
              <a:t> </a:t>
            </a:r>
            <a:r>
              <a:rPr lang="ru-RU" sz="2800" dirty="0" smtClean="0"/>
              <a:t>Романтизирование события.</a:t>
            </a:r>
            <a:r>
              <a:rPr lang="ru-RU" sz="2800" dirty="0"/>
              <a:t> </a:t>
            </a:r>
            <a:endParaRPr lang="ru-RU" sz="2800" dirty="0" smtClean="0"/>
          </a:p>
          <a:p>
            <a:r>
              <a:rPr lang="ru-RU" sz="2800" dirty="0" smtClean="0"/>
              <a:t>Обострение потребности </a:t>
            </a:r>
            <a:r>
              <a:rPr lang="ru-RU" sz="2800" dirty="0"/>
              <a:t>в </a:t>
            </a:r>
            <a:r>
              <a:rPr lang="ru-RU" sz="2800" dirty="0" smtClean="0"/>
              <a:t>удовольствии.</a:t>
            </a:r>
          </a:p>
          <a:p>
            <a:r>
              <a:rPr lang="ru-RU" sz="2800" dirty="0" smtClean="0"/>
              <a:t>Адреналиновая зависимость.</a:t>
            </a:r>
          </a:p>
          <a:p>
            <a:r>
              <a:rPr lang="ru-RU" sz="2800" dirty="0" smtClean="0"/>
              <a:t>Потребность </a:t>
            </a:r>
            <a:r>
              <a:rPr lang="ru-RU" sz="2800" dirty="0"/>
              <a:t>к безграничной </a:t>
            </a:r>
            <a:r>
              <a:rPr lang="ru-RU" sz="2800" dirty="0" smtClean="0"/>
              <a:t>свободе. </a:t>
            </a:r>
            <a:r>
              <a:rPr lang="ru-RU" sz="2800" dirty="0"/>
              <a:t> </a:t>
            </a:r>
            <a:endParaRPr lang="ru-RU" sz="2800" dirty="0" smtClean="0"/>
          </a:p>
          <a:p>
            <a:r>
              <a:rPr lang="ru-RU" sz="2800" dirty="0" smtClean="0"/>
              <a:t>Подростковый</a:t>
            </a:r>
            <a:r>
              <a:rPr lang="ru-RU" sz="2800" dirty="0"/>
              <a:t>  максимализм и </a:t>
            </a:r>
            <a:r>
              <a:rPr lang="ru-RU" sz="2800" dirty="0" smtClean="0"/>
              <a:t>конформизм.</a:t>
            </a:r>
          </a:p>
          <a:p>
            <a:r>
              <a:rPr lang="ru-RU" sz="2800" dirty="0" smtClean="0"/>
              <a:t>Проблемы в отношениях </a:t>
            </a:r>
            <a:r>
              <a:rPr lang="ru-RU" sz="2800" dirty="0"/>
              <a:t>ребенка с </a:t>
            </a:r>
            <a:r>
              <a:rPr lang="ru-RU" sz="2800" dirty="0" smtClean="0"/>
              <a:t>родителями.</a:t>
            </a:r>
          </a:p>
          <a:p>
            <a:r>
              <a:rPr lang="ru-RU" sz="2800" dirty="0" smtClean="0"/>
              <a:t>Семейная </a:t>
            </a:r>
            <a:r>
              <a:rPr lang="ru-RU" sz="2800" dirty="0"/>
              <a:t>ситуация. 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/>
              <a:t>Почему дети вступают в </a:t>
            </a:r>
            <a:r>
              <a:rPr lang="ru-RU" sz="3600" dirty="0" smtClean="0"/>
              <a:t>группу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9147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484784"/>
            <a:ext cx="8183880" cy="4187952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Прежде всего придерживаться г лавного принципа</a:t>
            </a:r>
            <a:r>
              <a:rPr lang="ru-RU" b="1" i="1" dirty="0"/>
              <a:t> – не навредить !!!</a:t>
            </a:r>
            <a:endParaRPr lang="ru-RU" dirty="0"/>
          </a:p>
          <a:p>
            <a:pPr lvl="0"/>
            <a:r>
              <a:rPr lang="ru-RU" b="1" dirty="0"/>
              <a:t>Следует помнить - </a:t>
            </a:r>
            <a:r>
              <a:rPr lang="ru-RU" dirty="0"/>
              <a:t>прямые разговоры усиливают интерес, вызывают противоположный </a:t>
            </a:r>
            <a:r>
              <a:rPr lang="ru-RU" dirty="0" smtClean="0"/>
              <a:t>эффект.</a:t>
            </a:r>
            <a:endParaRPr lang="ru-RU" dirty="0"/>
          </a:p>
          <a:p>
            <a:pPr lvl="0"/>
            <a:r>
              <a:rPr lang="ru-RU" b="1" dirty="0"/>
              <a:t>Необходимо проводить </a:t>
            </a:r>
            <a:r>
              <a:rPr lang="ru-RU" dirty="0"/>
              <a:t>грамотную профилактическую </a:t>
            </a:r>
            <a:r>
              <a:rPr lang="ru-RU" dirty="0" smtClean="0"/>
              <a:t>работу.</a:t>
            </a:r>
            <a:endParaRPr lang="ru-RU" dirty="0"/>
          </a:p>
          <a:p>
            <a:pPr lvl="0"/>
            <a:r>
              <a:rPr lang="ru-RU" b="1" dirty="0"/>
              <a:t>Важно объединить силы: </a:t>
            </a:r>
            <a:r>
              <a:rPr lang="ru-RU" dirty="0"/>
              <a:t>справиться с этой бедой поможет сотрудничество семьи, школы, специальных   служб (психологических, социальных, правоохранительных органов</a:t>
            </a:r>
            <a:r>
              <a:rPr lang="ru-RU" dirty="0" smtClean="0"/>
              <a:t>).</a:t>
            </a:r>
            <a:endParaRPr lang="ru-RU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183880" cy="1051560"/>
          </a:xfrm>
        </p:spPr>
        <p:txBody>
          <a:bodyPr>
            <a:normAutofit/>
          </a:bodyPr>
          <a:lstStyle/>
          <a:p>
            <a:pPr algn="ctr"/>
            <a:r>
              <a:rPr lang="ru-RU" sz="4000" dirty="0"/>
              <a:t>Что делать?</a:t>
            </a:r>
          </a:p>
        </p:txBody>
      </p:sp>
    </p:spTree>
    <p:extLst>
      <p:ext uri="{BB962C8B-B14F-4D97-AF65-F5344CB8AC3E}">
        <p14:creationId xmlns:p14="http://schemas.microsoft.com/office/powerpoint/2010/main" val="24040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/>
              <a:t>Прежде всего постарайтесь не поддаваться </a:t>
            </a:r>
            <a:r>
              <a:rPr lang="ru-RU" b="1" dirty="0" smtClean="0"/>
              <a:t>панике.</a:t>
            </a:r>
            <a:endParaRPr lang="ru-RU" dirty="0"/>
          </a:p>
          <a:p>
            <a:pPr marL="0" indent="0">
              <a:buNone/>
            </a:pPr>
            <a:r>
              <a:rPr lang="ru-RU" b="1" dirty="0" smtClean="0"/>
              <a:t>    Категорически </a:t>
            </a:r>
            <a:r>
              <a:rPr lang="ru-RU" b="1" dirty="0"/>
              <a:t>нельзя:</a:t>
            </a:r>
            <a:r>
              <a:rPr lang="ru-RU" dirty="0"/>
              <a:t> выпытывать, </a:t>
            </a:r>
            <a:r>
              <a:rPr lang="ru-RU" dirty="0" smtClean="0"/>
              <a:t> 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критиковать</a:t>
            </a:r>
            <a:r>
              <a:rPr lang="ru-RU" dirty="0"/>
              <a:t>, ругать</a:t>
            </a:r>
            <a:r>
              <a:rPr lang="ru-RU" dirty="0" smtClean="0"/>
              <a:t>, </a:t>
            </a:r>
            <a:r>
              <a:rPr lang="ru-RU" dirty="0" err="1" smtClean="0"/>
              <a:t>истерить</a:t>
            </a:r>
            <a:r>
              <a:rPr lang="ru-RU" dirty="0"/>
              <a:t>, запрещать. 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Не </a:t>
            </a:r>
            <a:r>
              <a:rPr lang="ru-RU" dirty="0"/>
              <a:t>нужно отбирать телефоны или запрещать </a:t>
            </a: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компьютеры       –    этим </a:t>
            </a:r>
            <a:r>
              <a:rPr lang="ru-RU" dirty="0"/>
              <a:t>вы только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спровоцируете </a:t>
            </a:r>
            <a:r>
              <a:rPr lang="ru-RU" dirty="0"/>
              <a:t>вранье во избежание </a:t>
            </a: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дальнейших проблем.</a:t>
            </a:r>
            <a:endParaRPr lang="ru-RU" dirty="0"/>
          </a:p>
          <a:p>
            <a:r>
              <a:rPr lang="ru-RU" b="1" dirty="0"/>
              <a:t>Не следует также демонстративно игнорировать болезненную тему или же делать вид, что ничего не происходит.</a:t>
            </a:r>
            <a:r>
              <a:rPr lang="ru-RU" dirty="0"/>
              <a:t> </a:t>
            </a:r>
            <a:endParaRPr lang="ru-RU" b="1" dirty="0" smtClean="0"/>
          </a:p>
          <a:p>
            <a:r>
              <a:rPr lang="ru-RU" b="1" dirty="0" smtClean="0"/>
              <a:t>Начните </a:t>
            </a:r>
            <a:r>
              <a:rPr lang="ru-RU" b="1" dirty="0"/>
              <a:t>с оценки ситуации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endParaRPr lang="ru-RU" i="1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/>
              <a:t>С чего начать?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93008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b="1" dirty="0" smtClean="0"/>
              <a:t>Что нужно делать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467544" y="980728"/>
            <a:ext cx="4104456" cy="639762"/>
          </a:xfrm>
        </p:spPr>
        <p:txBody>
          <a:bodyPr>
            <a:normAutofit fontScale="70000" lnSpcReduction="20000"/>
          </a:bodyPr>
          <a:lstStyle/>
          <a:p>
            <a:r>
              <a:rPr lang="ru-RU" sz="2800" i="1" dirty="0" err="1"/>
              <a:t>промониторить</a:t>
            </a:r>
            <a:r>
              <a:rPr lang="ru-RU" sz="2800" i="1" dirty="0"/>
              <a:t>  </a:t>
            </a:r>
            <a:r>
              <a:rPr lang="ru-RU" sz="2800" i="1" dirty="0" smtClean="0"/>
              <a:t> </a:t>
            </a:r>
            <a:r>
              <a:rPr lang="ru-RU" sz="2800" i="1" dirty="0"/>
              <a:t>страницы </a:t>
            </a:r>
            <a:endParaRPr lang="ru-RU" sz="2800" i="1" dirty="0" smtClean="0"/>
          </a:p>
          <a:p>
            <a:r>
              <a:rPr lang="ru-RU" sz="2800" i="1" dirty="0" smtClean="0"/>
              <a:t>в </a:t>
            </a:r>
            <a:r>
              <a:rPr lang="ru-RU" sz="2800" i="1" dirty="0"/>
              <a:t>социальных сетях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2"/>
          </p:nvPr>
        </p:nvSpPr>
        <p:spPr>
          <a:xfrm>
            <a:off x="457200" y="1916832"/>
            <a:ext cx="8363272" cy="4536504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/>
              <a:t>Найти </a:t>
            </a:r>
            <a:r>
              <a:rPr lang="ru-RU" b="1" dirty="0"/>
              <a:t>страницу </a:t>
            </a:r>
            <a:r>
              <a:rPr lang="ru-RU" b="1" dirty="0" err="1"/>
              <a:t>ВКонтакте</a:t>
            </a:r>
            <a:r>
              <a:rPr lang="ru-RU" dirty="0"/>
              <a:t> 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Проверить</a:t>
            </a:r>
            <a:r>
              <a:rPr lang="ru-RU" dirty="0" smtClean="0"/>
              <a:t> присутствие </a:t>
            </a:r>
            <a:r>
              <a:rPr lang="ru-RU" dirty="0"/>
              <a:t>на странице </a:t>
            </a:r>
            <a:r>
              <a:rPr lang="ru-RU" dirty="0" err="1"/>
              <a:t>хештегов</a:t>
            </a:r>
            <a:r>
              <a:rPr lang="ru-RU" dirty="0"/>
              <a:t> - специальных меток со значком </a:t>
            </a:r>
            <a:r>
              <a:rPr lang="ru-RU" b="1" dirty="0" smtClean="0"/>
              <a:t>#.</a:t>
            </a:r>
            <a:endParaRPr lang="ru-RU" dirty="0" smtClean="0"/>
          </a:p>
          <a:p>
            <a:r>
              <a:rPr lang="ru-RU" b="1" dirty="0" smtClean="0"/>
              <a:t>Видео </a:t>
            </a:r>
            <a:r>
              <a:rPr lang="ru-RU" b="1" dirty="0"/>
              <a:t>и </a:t>
            </a:r>
            <a:r>
              <a:rPr lang="ru-RU" b="1" dirty="0" smtClean="0"/>
              <a:t>аудиозаписи</a:t>
            </a:r>
            <a:r>
              <a:rPr lang="ru-RU" dirty="0"/>
              <a:t>.</a:t>
            </a:r>
            <a:endParaRPr lang="ru-RU" dirty="0" smtClean="0"/>
          </a:p>
          <a:p>
            <a:r>
              <a:rPr lang="ru-RU" b="1" dirty="0" smtClean="0"/>
              <a:t>Фотографии</a:t>
            </a:r>
            <a:r>
              <a:rPr lang="ru-RU" dirty="0"/>
              <a:t> ,</a:t>
            </a:r>
            <a:r>
              <a:rPr lang="ru-RU" dirty="0" smtClean="0"/>
              <a:t> </a:t>
            </a:r>
            <a:r>
              <a:rPr lang="ru-RU" b="1" dirty="0"/>
              <a:t>картинки с подписями</a:t>
            </a:r>
            <a:r>
              <a:rPr lang="ru-RU" dirty="0"/>
              <a:t>, в которых ключевыми словами являются  </a:t>
            </a:r>
            <a:r>
              <a:rPr lang="ru-RU" b="1" i="1" dirty="0"/>
              <a:t>«одиночество», «предательство», «боль», «надоело», «сдохнуть», «умирай», «вскрывайся», «зависай</a:t>
            </a:r>
            <a:r>
              <a:rPr lang="ru-RU" b="1" i="1" dirty="0" smtClean="0"/>
              <a:t>».</a:t>
            </a:r>
          </a:p>
          <a:p>
            <a:r>
              <a:rPr lang="ru-RU" b="1" dirty="0" smtClean="0"/>
              <a:t>Интересные страницы. </a:t>
            </a:r>
            <a:r>
              <a:rPr lang="ru-RU" dirty="0" smtClean="0"/>
              <a:t>Особое </a:t>
            </a:r>
            <a:r>
              <a:rPr lang="ru-RU" dirty="0"/>
              <a:t>внимание нужно обращать внимание на группы:  </a:t>
            </a:r>
            <a:r>
              <a:rPr lang="ru-RU" b="1" i="1" dirty="0"/>
              <a:t>со словами в названиях: «тихий дом», «киты», «море», «смерть», «мертвый», «суицид», «подростки», «грусть», «выход», «ад»,  «4:20», «разбуди», «шрамы», «порезы», «вены», «кровь» и т.д</a:t>
            </a:r>
            <a:r>
              <a:rPr lang="ru-RU" b="1" i="1" dirty="0" smtClean="0"/>
              <a:t>.</a:t>
            </a:r>
          </a:p>
          <a:p>
            <a:r>
              <a:rPr lang="ru-RU" b="1" dirty="0" smtClean="0"/>
              <a:t>Друзья </a:t>
            </a:r>
            <a:r>
              <a:rPr lang="ru-RU" b="1" dirty="0"/>
              <a:t>и </a:t>
            </a:r>
            <a:r>
              <a:rPr lang="ru-RU" b="1" dirty="0" smtClean="0"/>
              <a:t>подписчики, раздел «новости»</a:t>
            </a:r>
            <a:r>
              <a:rPr lang="ru-RU" dirty="0" smtClean="0"/>
              <a:t>. Обратить </a:t>
            </a:r>
            <a:r>
              <a:rPr lang="ru-RU" dirty="0"/>
              <a:t>внимание на список друзей. Опасным  сигналом является наличие в нем </a:t>
            </a:r>
            <a:r>
              <a:rPr lang="ru-RU" dirty="0" err="1"/>
              <a:t>фейковых</a:t>
            </a:r>
            <a:r>
              <a:rPr lang="ru-RU" dirty="0"/>
              <a:t> (фальшивых) </a:t>
            </a:r>
            <a:r>
              <a:rPr lang="ru-RU" dirty="0" smtClean="0"/>
              <a:t>страниц.</a:t>
            </a:r>
          </a:p>
          <a:p>
            <a:r>
              <a:rPr lang="ru-RU" b="1" dirty="0" smtClean="0"/>
              <a:t>Ребенок </a:t>
            </a:r>
            <a:r>
              <a:rPr lang="ru-RU" b="1" dirty="0"/>
              <a:t>зарегистрировался под вымышленным именем</a:t>
            </a:r>
            <a:r>
              <a:rPr lang="ru-RU" dirty="0"/>
              <a:t> </a:t>
            </a:r>
            <a:r>
              <a:rPr lang="ru-RU" dirty="0" smtClean="0"/>
              <a:t>.</a:t>
            </a:r>
            <a:endParaRPr lang="ru-RU" b="1" dirty="0" smtClean="0"/>
          </a:p>
          <a:p>
            <a:endParaRPr lang="ru-RU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5656" y="404664"/>
            <a:ext cx="3201541" cy="160077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80040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817440"/>
            <a:ext cx="8352928" cy="5040560"/>
          </a:xfrm>
        </p:spPr>
        <p:txBody>
          <a:bodyPr>
            <a:normAutofit/>
          </a:bodyPr>
          <a:lstStyle/>
          <a:p>
            <a:r>
              <a:rPr lang="ru-RU" sz="3400" dirty="0"/>
              <a:t>Интересоваться жизнью </a:t>
            </a:r>
            <a:r>
              <a:rPr lang="ru-RU" sz="3400" dirty="0" smtClean="0"/>
              <a:t>ребенка</a:t>
            </a:r>
          </a:p>
          <a:p>
            <a:r>
              <a:rPr lang="ru-RU" sz="3400" dirty="0"/>
              <a:t>Сохранять и укреплять доверие </a:t>
            </a:r>
            <a:endParaRPr lang="ru-RU" sz="3400" dirty="0" smtClean="0"/>
          </a:p>
          <a:p>
            <a:r>
              <a:rPr lang="ru-RU" sz="3400" dirty="0"/>
              <a:t>Разговаривать и </a:t>
            </a:r>
            <a:r>
              <a:rPr lang="ru-RU" sz="3400" dirty="0" smtClean="0"/>
              <a:t>слушать</a:t>
            </a:r>
          </a:p>
          <a:p>
            <a:r>
              <a:rPr lang="ru-RU" sz="3400" dirty="0"/>
              <a:t>Общаться с его </a:t>
            </a:r>
            <a:r>
              <a:rPr lang="ru-RU" sz="3400" dirty="0" smtClean="0"/>
              <a:t>окружением</a:t>
            </a:r>
          </a:p>
          <a:p>
            <a:r>
              <a:rPr lang="ru-RU" sz="3400" dirty="0"/>
              <a:t>Поиск альтернативных </a:t>
            </a:r>
            <a:r>
              <a:rPr lang="ru-RU" sz="3400" dirty="0" smtClean="0"/>
              <a:t>интересов</a:t>
            </a:r>
            <a:endParaRPr lang="ru-RU" sz="3400" dirty="0"/>
          </a:p>
          <a:p>
            <a:r>
              <a:rPr lang="ru-RU" sz="3400" dirty="0"/>
              <a:t>Включение здоровой критичности 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b="1" dirty="0"/>
              <a:t>Что обязательно нужно делать родителям</a:t>
            </a:r>
            <a:r>
              <a:rPr lang="ru-RU" dirty="0"/>
              <a:t/>
            </a:r>
            <a:br>
              <a:rPr lang="ru-RU" dirty="0"/>
            </a:b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232807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370</TotalTime>
  <Words>621</Words>
  <Application>Microsoft Office PowerPoint</Application>
  <PresentationFormat>Экран (4:3)</PresentationFormat>
  <Paragraphs>146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Открытая</vt:lpstr>
      <vt:lpstr>Профилактика суицидального поведения  среди несовершеннолетних</vt:lpstr>
      <vt:lpstr>СУИЦИД – это преднамеренное лишение себя жизни…</vt:lpstr>
      <vt:lpstr>Почему ребенок решается на самоубийство?</vt:lpstr>
      <vt:lpstr>Механизмы воздействия </vt:lpstr>
      <vt:lpstr>Почему дети вступают в группу </vt:lpstr>
      <vt:lpstr>Что делать?</vt:lpstr>
      <vt:lpstr>С чего начать?</vt:lpstr>
      <vt:lpstr>Что нужно делать </vt:lpstr>
      <vt:lpstr>Что обязательно нужно делать родителям </vt:lpstr>
      <vt:lpstr>ТРЕВОЖНЫЕ СИГНАЛЫ, которые нельзя игнорировать</vt:lpstr>
      <vt:lpstr>Как говорить с ребенком?</vt:lpstr>
      <vt:lpstr>Линия помощи «Дети онлайн» </vt:lpstr>
      <vt:lpstr>Помощьрядом.рф ПСИХОЛОГИЧЕСКАЯ ПОМОЩЬ ДЕТЯМ И ПОДРОСТКАМ ОНЛАЙН  </vt:lpstr>
      <vt:lpstr>ТВОЯТЕРРИТОРИЯ. ОНЛАЙН Психологическая помощь подросткам и молодёжи</vt:lpstr>
      <vt:lpstr>Общественная палата Российской Федерации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Надя</dc:creator>
  <cp:lastModifiedBy>Надя</cp:lastModifiedBy>
  <cp:revision>51</cp:revision>
  <cp:lastPrinted>2017-04-12T07:06:39Z</cp:lastPrinted>
  <dcterms:created xsi:type="dcterms:W3CDTF">2017-04-11T15:46:22Z</dcterms:created>
  <dcterms:modified xsi:type="dcterms:W3CDTF">2017-04-13T16:19:38Z</dcterms:modified>
</cp:coreProperties>
</file>