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8" r:id="rId6"/>
    <p:sldId id="269" r:id="rId7"/>
    <p:sldId id="270" r:id="rId8"/>
    <p:sldId id="272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8649" autoAdjust="0"/>
  </p:normalViewPr>
  <p:slideViewPr>
    <p:cSldViewPr snapToGrid="0">
      <p:cViewPr>
        <p:scale>
          <a:sx n="100" d="100"/>
          <a:sy n="100" d="100"/>
        </p:scale>
        <p:origin x="-1950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3451" y="993965"/>
            <a:ext cx="7477124" cy="362566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Правила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поведения при угрозе террористического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акта. 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терроризм в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025" y="377825"/>
            <a:ext cx="3609975" cy="2667000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терроризм в росс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5" y="447675"/>
            <a:ext cx="4127500" cy="3095625"/>
          </a:xfrm>
          <a:prstGeom prst="rect">
            <a:avLst/>
          </a:prstGeom>
          <a:noFill/>
        </p:spPr>
      </p:pic>
      <p:pic>
        <p:nvPicPr>
          <p:cNvPr id="2054" name="Picture 6" descr="Картинки по запросу будённовск терак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425" y="3303587"/>
            <a:ext cx="3073400" cy="2563813"/>
          </a:xfrm>
          <a:prstGeom prst="rect">
            <a:avLst/>
          </a:prstGeom>
          <a:noFill/>
        </p:spPr>
      </p:pic>
      <p:pic>
        <p:nvPicPr>
          <p:cNvPr id="2056" name="Picture 8" descr="Картинки по запросу норд ост терак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2554" y="3494088"/>
            <a:ext cx="4944595" cy="2801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4310" cy="13525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8417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Наиболее опасные террористические акты: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5375" y="1701800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sz="2900" b="1" dirty="0" smtClean="0">
                <a:solidFill>
                  <a:schemeClr val="bg1"/>
                </a:solidFill>
              </a:rPr>
              <a:t>Взрывы в местах массового скопления людей.</a:t>
            </a:r>
          </a:p>
          <a:p>
            <a:r>
              <a:rPr lang="ru-RU" sz="2900" b="1" dirty="0" smtClean="0">
                <a:solidFill>
                  <a:schemeClr val="bg1"/>
                </a:solidFill>
              </a:rPr>
              <a:t>Захват воздушных и морских судов, автомашин и других транспортных средств, удерживание в них заложников.</a:t>
            </a:r>
          </a:p>
          <a:p>
            <a:r>
              <a:rPr lang="ru-RU" sz="2900" b="1" dirty="0" smtClean="0">
                <a:solidFill>
                  <a:schemeClr val="bg1"/>
                </a:solidFill>
              </a:rPr>
              <a:t>Похищение людей с целью получения выкупа и угроза физического уничтожения заложника.</a:t>
            </a:r>
          </a:p>
          <a:p>
            <a:r>
              <a:rPr lang="ru-RU" sz="2900" b="1" dirty="0" smtClean="0">
                <a:solidFill>
                  <a:schemeClr val="bg1"/>
                </a:solidFill>
              </a:rPr>
              <a:t>Воздействие на опасные промышленные объекты .</a:t>
            </a:r>
          </a:p>
          <a:p>
            <a:r>
              <a:rPr lang="ru-RU" sz="2900" b="1" dirty="0" smtClean="0">
                <a:solidFill>
                  <a:schemeClr val="bg1"/>
                </a:solidFill>
              </a:rPr>
              <a:t> Отравление систем водоснабжения, продуктов питания, искусственное распространение возбудителей инфекционных заболеваний.</a:t>
            </a:r>
          </a:p>
          <a:p>
            <a:r>
              <a:rPr lang="ru-RU" sz="2900" b="1" dirty="0" smtClean="0">
                <a:solidFill>
                  <a:schemeClr val="bg1"/>
                </a:solidFill>
              </a:rPr>
              <a:t>Искусственное заражение местности радиоактивными отходами.</a:t>
            </a:r>
            <a:endParaRPr lang="ru-RU" sz="2900" b="1" i="1" dirty="0" smtClean="0">
              <a:solidFill>
                <a:schemeClr val="bg1"/>
              </a:solidFill>
            </a:endParaRPr>
          </a:p>
          <a:p>
            <a:endParaRPr lang="ru-RU" i="1" dirty="0"/>
          </a:p>
        </p:txBody>
      </p:sp>
      <p:pic>
        <p:nvPicPr>
          <p:cNvPr id="1034" name="Picture 10" descr="Картинки по запросу терроризм в росс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8050" y="5354637"/>
            <a:ext cx="17272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3967" y="1152525"/>
            <a:ext cx="2215734" cy="1571625"/>
          </a:xfrm>
          <a:prstGeom prst="rect">
            <a:avLst/>
          </a:prstGeom>
          <a:noFill/>
        </p:spPr>
      </p:pic>
      <p:pic>
        <p:nvPicPr>
          <p:cNvPr id="20486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9984" y="3133725"/>
            <a:ext cx="2924016" cy="15525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Правила </a:t>
            </a:r>
            <a:r>
              <a:rPr lang="ru-RU" dirty="0" smtClean="0">
                <a:solidFill>
                  <a:srgbClr val="FF0000"/>
                </a:solidFill>
              </a:rPr>
              <a:t>поведения при обнаружении взрывных устройств.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1. Не трогать </a:t>
            </a:r>
          </a:p>
          <a:p>
            <a:pPr lvl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2. Предупредить окружающих</a:t>
            </a:r>
          </a:p>
          <a:p>
            <a:pPr lvl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3. Сообщить о находке в полицию</a:t>
            </a:r>
          </a:p>
          <a:p>
            <a:pPr lvl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4. Находиться на безопасном расстоянии</a:t>
            </a:r>
          </a:p>
          <a:p>
            <a:pPr lvl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5. Не пользуйтесь мобильным телефоном вблизи подозрительного предмета.</a:t>
            </a:r>
          </a:p>
          <a:p>
            <a:endParaRPr lang="ru-RU" dirty="0"/>
          </a:p>
        </p:txBody>
      </p:sp>
      <p:pic>
        <p:nvPicPr>
          <p:cNvPr id="20484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3924" y="5475442"/>
            <a:ext cx="2305051" cy="1223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 группа: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Правила поведения в случае захвата вас в заложники.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500" dirty="0" smtClean="0">
                <a:solidFill>
                  <a:schemeClr val="bg1"/>
                </a:solidFill>
              </a:rPr>
              <a:t>Не провоцировать агрессию преступников какими-либо словами или действиями.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500" dirty="0" smtClean="0">
                <a:solidFill>
                  <a:schemeClr val="bg1"/>
                </a:solidFill>
              </a:rPr>
              <a:t>Выполнять все требования и стараться сохранять спокойствие (хотя бы видимое).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500" dirty="0" smtClean="0">
                <a:solidFill>
                  <a:schemeClr val="bg1"/>
                </a:solidFill>
              </a:rPr>
              <a:t>Если непосредственно при захвате сбежать не удалось, не принимать крайние меры, чтобы освободиться самостоятельно.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500" dirty="0" smtClean="0">
                <a:solidFill>
                  <a:schemeClr val="bg1"/>
                </a:solidFill>
              </a:rPr>
              <a:t>С момента захвата полностью контролировать все свои действия, по возможности, запоминать действия преступников.</a:t>
            </a:r>
            <a:endParaRPr lang="en-CA" sz="2500" dirty="0" smtClean="0">
              <a:solidFill>
                <a:schemeClr val="bg1"/>
              </a:solidFill>
            </a:endParaRPr>
          </a:p>
          <a:p>
            <a:endParaRPr lang="ru-RU" sz="2400" dirty="0"/>
          </a:p>
        </p:txBody>
      </p:sp>
      <p:grpSp>
        <p:nvGrpSpPr>
          <p:cNvPr id="4" name="Group 18"/>
          <p:cNvGrpSpPr/>
          <p:nvPr/>
        </p:nvGrpSpPr>
        <p:grpSpPr>
          <a:xfrm>
            <a:off x="6428159" y="2103076"/>
            <a:ext cx="2715841" cy="1439863"/>
            <a:chOff x="6598455" y="712426"/>
            <a:chExt cx="2715841" cy="1439863"/>
          </a:xfrm>
        </p:grpSpPr>
        <p:pic>
          <p:nvPicPr>
            <p:cNvPr id="5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6504" y="915566"/>
              <a:ext cx="533646" cy="1236723"/>
            </a:xfrm>
            <a:prstGeom prst="rect">
              <a:avLst/>
            </a:prstGeom>
          </p:spPr>
        </p:pic>
        <p:sp>
          <p:nvSpPr>
            <p:cNvPr id="6" name="Rounded Rectangular Callout 16"/>
            <p:cNvSpPr/>
            <p:nvPr/>
          </p:nvSpPr>
          <p:spPr>
            <a:xfrm>
              <a:off x="6804248" y="742508"/>
              <a:ext cx="1274440" cy="612648"/>
            </a:xfrm>
            <a:prstGeom prst="wedgeRoundRectCallout">
              <a:avLst>
                <a:gd name="adj1" fmla="val 148398"/>
                <a:gd name="adj2" fmla="val 22077"/>
                <a:gd name="adj3" fmla="val 16667"/>
              </a:avLst>
            </a:prstGeom>
            <a:solidFill>
              <a:srgbClr val="949F9D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effectLst>
                    <a:glow rad="76200">
                      <a:schemeClr val="tx1">
                        <a:alpha val="60000"/>
                      </a:schemeClr>
                    </a:glow>
                  </a:effectLst>
                </a:rPr>
                <a:t>Эй вы!</a:t>
              </a:r>
              <a:endParaRPr lang="en-CA" dirty="0">
                <a:effectLst>
                  <a:glow rad="76200">
                    <a:schemeClr val="tx1">
                      <a:alpha val="60000"/>
                    </a:schemeClr>
                  </a:glow>
                </a:effectLst>
              </a:endParaRPr>
            </a:p>
          </p:txBody>
        </p:sp>
        <p:sp>
          <p:nvSpPr>
            <p:cNvPr id="7" name="Multiply 17"/>
            <p:cNvSpPr/>
            <p:nvPr/>
          </p:nvSpPr>
          <p:spPr>
            <a:xfrm>
              <a:off x="6598455" y="712426"/>
              <a:ext cx="2715841" cy="1285459"/>
            </a:xfrm>
            <a:prstGeom prst="mathMultiply">
              <a:avLst>
                <a:gd name="adj1" fmla="val 1645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8" name="Group 24"/>
          <p:cNvGrpSpPr/>
          <p:nvPr/>
        </p:nvGrpSpPr>
        <p:grpSpPr>
          <a:xfrm>
            <a:off x="7397123" y="4981688"/>
            <a:ext cx="1746877" cy="1526929"/>
            <a:chOff x="4917562" y="1143113"/>
            <a:chExt cx="1861977" cy="1627537"/>
          </a:xfrm>
        </p:grpSpPr>
        <p:pic>
          <p:nvPicPr>
            <p:cNvPr id="9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7551" y="1720456"/>
              <a:ext cx="961988" cy="1009729"/>
            </a:xfrm>
            <a:prstGeom prst="rect">
              <a:avLst/>
            </a:prstGeom>
          </p:spPr>
        </p:pic>
        <p:pic>
          <p:nvPicPr>
            <p:cNvPr id="10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4504" y="1533927"/>
              <a:ext cx="533646" cy="123672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917562" y="1143113"/>
              <a:ext cx="857455" cy="360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Встать!</a:t>
              </a:r>
              <a:endParaRPr lang="en-CA" sz="16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53672" y="1143113"/>
              <a:ext cx="774348" cy="360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Сесть!</a:t>
              </a:r>
              <a:endParaRPr lang="en-CA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03" y="2240674"/>
            <a:ext cx="554526" cy="15587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Правила </a:t>
            </a:r>
            <a:r>
              <a:rPr lang="ru-RU" dirty="0" smtClean="0">
                <a:solidFill>
                  <a:srgbClr val="FF0000"/>
                </a:solidFill>
              </a:rPr>
              <a:t>поведения в случае захвата вас в заложники.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5"/>
            </a:pPr>
            <a:r>
              <a:rPr lang="ru-RU" sz="2800" dirty="0" smtClean="0">
                <a:solidFill>
                  <a:schemeClr val="bg1"/>
                </a:solidFill>
              </a:rPr>
              <a:t>Если есть хоть какая-то возможность передать информацию вашим родственникам или органам правопорядка, то такую возможность нужно использовать.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sz="2800" dirty="0" smtClean="0">
                <a:solidFill>
                  <a:schemeClr val="bg1"/>
                </a:solidFill>
              </a:rPr>
              <a:t>Не реагировать на провокационные действия террористов.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sz="2800" dirty="0" smtClean="0">
                <a:solidFill>
                  <a:schemeClr val="bg1"/>
                </a:solidFill>
              </a:rPr>
              <a:t>Избегать необдуманных поступков, стараться не привлекать к себе внимание.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5" name="Group 6"/>
          <p:cNvGrpSpPr/>
          <p:nvPr/>
        </p:nvGrpSpPr>
        <p:grpSpPr>
          <a:xfrm>
            <a:off x="5540761" y="4426820"/>
            <a:ext cx="3154568" cy="2232248"/>
            <a:chOff x="4845436" y="2521820"/>
            <a:chExt cx="3154568" cy="223224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6147" y="2783373"/>
              <a:ext cx="1085476" cy="1728192"/>
            </a:xfrm>
            <a:prstGeom prst="rect">
              <a:avLst/>
            </a:prstGeom>
          </p:spPr>
        </p:pic>
        <p:sp>
          <p:nvSpPr>
            <p:cNvPr id="7" name="Rounded Rectangular Callout 17"/>
            <p:cNvSpPr/>
            <p:nvPr/>
          </p:nvSpPr>
          <p:spPr>
            <a:xfrm>
              <a:off x="6342607" y="2859267"/>
              <a:ext cx="1274440" cy="612648"/>
            </a:xfrm>
            <a:prstGeom prst="wedgeRoundRectCallout">
              <a:avLst>
                <a:gd name="adj1" fmla="val -83292"/>
                <a:gd name="adj2" fmla="val 31405"/>
                <a:gd name="adj3" fmla="val 16667"/>
              </a:avLst>
            </a:prstGeom>
            <a:solidFill>
              <a:srgbClr val="949F9D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mtClean="0">
                  <a:effectLst>
                    <a:glow rad="76200">
                      <a:schemeClr val="tx1">
                        <a:alpha val="60000"/>
                      </a:schemeClr>
                    </a:glow>
                  </a:effectLst>
                </a:rPr>
                <a:t>Ну, </a:t>
              </a:r>
              <a:r>
                <a:rPr lang="ru-RU" dirty="0" smtClean="0">
                  <a:effectLst>
                    <a:glow rad="76200">
                      <a:schemeClr val="tx1">
                        <a:alpha val="60000"/>
                      </a:schemeClr>
                    </a:glow>
                  </a:effectLst>
                </a:rPr>
                <a:t>я вам сейчас...</a:t>
              </a:r>
              <a:endParaRPr lang="en-CA" dirty="0">
                <a:effectLst>
                  <a:glow rad="76200">
                    <a:schemeClr val="tx1">
                      <a:alpha val="60000"/>
                    </a:schemeClr>
                  </a:glow>
                </a:effectLst>
              </a:endParaRPr>
            </a:p>
          </p:txBody>
        </p:sp>
        <p:sp>
          <p:nvSpPr>
            <p:cNvPr id="8" name="Multiply 18"/>
            <p:cNvSpPr/>
            <p:nvPr/>
          </p:nvSpPr>
          <p:spPr>
            <a:xfrm>
              <a:off x="4845436" y="2521820"/>
              <a:ext cx="3154568" cy="2232248"/>
            </a:xfrm>
            <a:prstGeom prst="mathMultiply">
              <a:avLst>
                <a:gd name="adj1" fmla="val 792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похищение челове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5626" y="4476750"/>
            <a:ext cx="3508374" cy="21621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34607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Правила </a:t>
            </a:r>
            <a:r>
              <a:rPr lang="ru-RU" dirty="0" smtClean="0">
                <a:solidFill>
                  <a:srgbClr val="FF0000"/>
                </a:solidFill>
              </a:rPr>
              <a:t>поведения, если вы подверглись нападению с целью похищения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1. Изучите местность, где проживаете, ее уединенные участки.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2. Если вас преследуют, повернитесь и проверьте свои подозрения. При подтверждении подозрений меняйте направление, темп ходьбы или спасайтесь бегством.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3. Не садитесь к незнакомым людям в автомобиль.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4. Не открывайте дверь квартиры, если не знаете, кто звонит, особенно если находитесь дома одни.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Обеспечение </a:t>
            </a:r>
            <a:r>
              <a:rPr lang="ru-RU" dirty="0" smtClean="0">
                <a:solidFill>
                  <a:srgbClr val="FF0000"/>
                </a:solidFill>
              </a:rPr>
              <a:t>безопасности при перестрелке.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u="sng" dirty="0" smtClean="0">
                <a:solidFill>
                  <a:schemeClr val="bg1"/>
                </a:solidFill>
                <a:ea typeface="Blogger Sans" panose="02000506030000020004" pitchFamily="50" charset="0"/>
                <a:cs typeface="Segoe UI Semibold" panose="020B0702040204020203" pitchFamily="34" charset="0"/>
                <a:sym typeface="Calibri"/>
              </a:rPr>
              <a:t>Находясь на улице: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Немедленно найти укрытие: бетонный столб, выступ здания, кирпичный забор и т. д.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Пробираться ползком.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Прячась за автомобилем, учитывать, что его металл достаточно тонкий, кроме того, в баке находится горючее.</a:t>
            </a:r>
            <a:endParaRPr lang="en-CA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chemeClr val="bg1"/>
                </a:solidFill>
                <a:ea typeface="Blogger Sans" panose="02000506030000020004" pitchFamily="50" charset="0"/>
                <a:cs typeface="Segoe UI Semibold" panose="020B0702040204020203" pitchFamily="34" charset="0"/>
                <a:sym typeface="Calibri"/>
              </a:rPr>
              <a:t>Находясь дома: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Не подходить к окну.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По возможности уйти из комнаты.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Спрятаться в ванной.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Не паниковать, постараться правильно оценить обстановку.</a:t>
            </a:r>
            <a:endParaRPr lang="en-CA" sz="2400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314" y="1888629"/>
            <a:ext cx="1440160" cy="1440160"/>
          </a:xfrm>
          <a:prstGeom prst="rect">
            <a:avLst/>
          </a:prstGeom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72" y="2362407"/>
            <a:ext cx="1605528" cy="2006910"/>
          </a:xfrm>
          <a:prstGeom prst="rect">
            <a:avLst/>
          </a:prstGeom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769423" y="3839874"/>
            <a:ext cx="188102" cy="69161"/>
          </a:xfrm>
          <a:prstGeom prst="rect">
            <a:avLst/>
          </a:prstGeom>
        </p:spPr>
      </p:pic>
      <p:pic>
        <p:nvPicPr>
          <p:cNvPr id="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15628" y="3948412"/>
            <a:ext cx="188102" cy="69161"/>
          </a:xfrm>
          <a:prstGeom prst="rect">
            <a:avLst/>
          </a:prstGeom>
        </p:spPr>
      </p:pic>
      <p:pic>
        <p:nvPicPr>
          <p:cNvPr id="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612998" y="3652521"/>
            <a:ext cx="188102" cy="69161"/>
          </a:xfrm>
          <a:prstGeom prst="rect">
            <a:avLst/>
          </a:prstGeom>
        </p:spPr>
      </p:pic>
      <p:pic>
        <p:nvPicPr>
          <p:cNvPr id="10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4955" y="3491280"/>
            <a:ext cx="255612" cy="736634"/>
          </a:xfrm>
          <a:prstGeom prst="rect">
            <a:avLst/>
          </a:prstGeom>
        </p:spPr>
      </p:pic>
      <p:pic>
        <p:nvPicPr>
          <p:cNvPr id="12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75" y="3756664"/>
            <a:ext cx="2424800" cy="1195426"/>
          </a:xfrm>
          <a:prstGeom prst="rect">
            <a:avLst/>
          </a:prstGeom>
        </p:spPr>
      </p:pic>
      <p:pic>
        <p:nvPicPr>
          <p:cNvPr id="13" name="Pictur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7"/>
          <a:stretch/>
        </p:blipFill>
        <p:spPr>
          <a:xfrm>
            <a:off x="4918276" y="3886221"/>
            <a:ext cx="623696" cy="871544"/>
          </a:xfrm>
          <a:prstGeom prst="rect">
            <a:avLst/>
          </a:prstGeom>
        </p:spPr>
      </p:pic>
      <p:grpSp>
        <p:nvGrpSpPr>
          <p:cNvPr id="14" name="Group 7"/>
          <p:cNvGrpSpPr/>
          <p:nvPr/>
        </p:nvGrpSpPr>
        <p:grpSpPr>
          <a:xfrm>
            <a:off x="6413426" y="5439519"/>
            <a:ext cx="2540074" cy="1561356"/>
            <a:chOff x="5003726" y="372219"/>
            <a:chExt cx="3816424" cy="2642592"/>
          </a:xfrm>
        </p:grpSpPr>
        <p:pic>
          <p:nvPicPr>
            <p:cNvPr id="15" name="Picture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806" y="926882"/>
              <a:ext cx="2952328" cy="1644868"/>
            </a:xfrm>
            <a:prstGeom prst="rect">
              <a:avLst/>
            </a:prstGeom>
          </p:spPr>
        </p:pic>
        <p:sp>
          <p:nvSpPr>
            <p:cNvPr id="16" name="Multiply 4"/>
            <p:cNvSpPr/>
            <p:nvPr/>
          </p:nvSpPr>
          <p:spPr>
            <a:xfrm>
              <a:off x="5003726" y="372219"/>
              <a:ext cx="3816424" cy="2642592"/>
            </a:xfrm>
            <a:prstGeom prst="mathMultiply">
              <a:avLst>
                <a:gd name="adj1" fmla="val 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Угроза террористического акта по телефон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Порядок </a:t>
            </a:r>
            <a:r>
              <a:rPr lang="ru-RU" sz="3600" dirty="0" smtClean="0">
                <a:solidFill>
                  <a:srgbClr val="FF0000"/>
                </a:solidFill>
              </a:rPr>
              <a:t>приёма сообщений, содержащих угрозу террористического характера по телефону.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rgbClr val="FFFF00"/>
                </a:solidFill>
              </a:rPr>
              <a:t>постарайтесь дословно запомнить разговор и зафиксировать его на бумаге.</a:t>
            </a:r>
          </a:p>
          <a:p>
            <a:r>
              <a:rPr lang="ru-RU" sz="2600" b="1" dirty="0" smtClean="0">
                <a:solidFill>
                  <a:srgbClr val="FFFF00"/>
                </a:solidFill>
              </a:rPr>
              <a:t>по ходу разговора отметьте пол, возраст, особенно речь звонившего (голос, темп речи, манера речи, произношение и т.д.).</a:t>
            </a:r>
          </a:p>
          <a:p>
            <a:r>
              <a:rPr lang="ru-RU" sz="2600" b="1" dirty="0" smtClean="0">
                <a:solidFill>
                  <a:srgbClr val="FFFF00"/>
                </a:solidFill>
              </a:rPr>
              <a:t>отметьте звуковой фон (шум, звуки, голос),</a:t>
            </a:r>
          </a:p>
          <a:p>
            <a:r>
              <a:rPr lang="ru-RU" sz="2600" b="1" dirty="0" smtClean="0">
                <a:solidFill>
                  <a:srgbClr val="FFFF00"/>
                </a:solidFill>
              </a:rPr>
              <a:t>отметьте характер звонка (городской или междугородний).</a:t>
            </a:r>
          </a:p>
          <a:p>
            <a:r>
              <a:rPr lang="ru-RU" sz="2600" b="1" dirty="0" smtClean="0">
                <a:solidFill>
                  <a:srgbClr val="FFFF00"/>
                </a:solidFill>
              </a:rPr>
              <a:t>зафиксируйте точное время начала разговора и его продолжительность.</a:t>
            </a:r>
          </a:p>
          <a:p>
            <a:r>
              <a:rPr lang="ru-RU" sz="2600" b="1" dirty="0" smtClean="0">
                <a:solidFill>
                  <a:srgbClr val="FFFF00"/>
                </a:solidFill>
              </a:rPr>
              <a:t>при наличии на вашем телефонном аппарате автомата определение номера</a:t>
            </a:r>
          </a:p>
          <a:p>
            <a:r>
              <a:rPr lang="ru-RU" sz="2600" b="1" dirty="0" smtClean="0">
                <a:solidFill>
                  <a:srgbClr val="FFFF00"/>
                </a:solidFill>
              </a:rPr>
              <a:t> запишите определившийся номер в тетрадь.</a:t>
            </a:r>
          </a:p>
          <a:p>
            <a:endParaRPr lang="ru-RU" dirty="0"/>
          </a:p>
        </p:txBody>
      </p:sp>
      <p:sp>
        <p:nvSpPr>
          <p:cNvPr id="1026" name="AutoShape 2" descr="Картинки по запросу Угроза террористического акта по телефо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466</Words>
  <Application>Microsoft Office PowerPoint</Application>
  <PresentationFormat>Экран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Правила поведения при угрозе террористического акта. </vt:lpstr>
      <vt:lpstr>Презентация PowerPoint</vt:lpstr>
      <vt:lpstr>Наиболее опасные террористические акты:</vt:lpstr>
      <vt:lpstr>Правила поведения при обнаружении взрывных устройств.</vt:lpstr>
      <vt:lpstr>2 группа: Правила поведения в случае захвата вас в заложники.</vt:lpstr>
      <vt:lpstr>Правила поведения в случае захвата вас в заложники.</vt:lpstr>
      <vt:lpstr>Правила поведения, если вы подверглись нападению с целью похищения. </vt:lpstr>
      <vt:lpstr>Обеспечение безопасности при перестрелке. </vt:lpstr>
      <vt:lpstr>Порядок приёма сообщений, содержащих угрозу террористического характера по телефону.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DEXP</cp:lastModifiedBy>
  <cp:revision>110</cp:revision>
  <dcterms:created xsi:type="dcterms:W3CDTF">2014-11-21T11:00:06Z</dcterms:created>
  <dcterms:modified xsi:type="dcterms:W3CDTF">2021-05-12T06:37:26Z</dcterms:modified>
</cp:coreProperties>
</file>