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8" r:id="rId2"/>
    <p:sldId id="289" r:id="rId3"/>
  </p:sldIdLst>
  <p:sldSz cx="6858000" cy="9144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FFCC"/>
    <a:srgbClr val="CCECFF"/>
    <a:srgbClr val="CCFFCC"/>
    <a:srgbClr val="FFFFE1"/>
    <a:srgbClr val="FF9900"/>
    <a:srgbClr val="00B800"/>
    <a:srgbClr val="D67F00"/>
    <a:srgbClr val="F29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608" y="-21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7300AE-A594-4C52-A4F5-9702688BAB90}" type="datetimeFigureOut">
              <a:rPr lang="ru-RU" smtClean="0"/>
              <a:t>14.03.2016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1CB91F-84F8-4754-BC85-F72C8820649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5627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9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0FB07-9383-48B7-AD27-7B20E002E8D9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DC07-1907-47EC-A389-CF5049A60858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6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6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73CB3-30C7-4128-9A7C-111BB311BB13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4DAEC-E19D-4DA3-A7AC-5351F2EC3D93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166CD-C168-4FFF-B7BB-993F55ED65DC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E4913-6670-4DBA-8AE0-C18F56943E22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6049-85DE-4451-8582-FD8BDA5058D9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C6D91-F84C-4AAD-BB86-6AE63A03C78D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57575-08CF-436B-83F2-7BDDB14D7C18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1" y="1913468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9779E-9CD8-4A8D-9095-FE250A32ADD6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6F8CD-09F0-47C7-AF89-AB6245900109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65EC1-0D7A-4FB0-9B06-AF1CEA38F720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88640" y="251520"/>
            <a:ext cx="6480720" cy="8640960"/>
          </a:xfrm>
          <a:prstGeom prst="roundRect">
            <a:avLst>
              <a:gd name="adj" fmla="val 2022"/>
            </a:avLst>
          </a:prstGeom>
          <a:solidFill>
            <a:schemeClr val="lt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v"/>
            </a:pP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00808" y="467544"/>
            <a:ext cx="4805819" cy="629488"/>
          </a:xfrm>
          <a:prstGeom prst="roundRect">
            <a:avLst/>
          </a:prstGeom>
          <a:solidFill>
            <a:srgbClr val="00B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Оплата через Интернет-банк Сбербанк Онлайн 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45" t="54477" r="49114" b="38508"/>
          <a:stretch/>
        </p:blipFill>
        <p:spPr bwMode="auto">
          <a:xfrm>
            <a:off x="316428" y="467544"/>
            <a:ext cx="1384379" cy="690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49290" y="1405389"/>
            <a:ext cx="64920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Сбербанк ОнЛайн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– автоматизированная система обслуживания клиентов Сбербанка России через Интернет, которая позволяет физическому лицу в том числе совершать платежи. 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0648" y="2250901"/>
            <a:ext cx="63367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Для работы с системой Сбербанк Онлайн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необходимо иметь банковскую карту Сбербанка России, подключенную к услуге «Мобильный банк». 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Wingdings" pitchFamily="2" charset="2"/>
              <a:buChar char="Ø"/>
            </a:pPr>
            <a:r>
              <a:rPr lang="ru-RU" sz="1200" b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Получите </a:t>
            </a:r>
            <a:r>
              <a:rPr lang="ru-RU" sz="1200" b="1" dirty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идентификатор пользователя (логин) и постоянный пароль через </a:t>
            </a:r>
            <a:r>
              <a:rPr lang="ru-RU" sz="1200" b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банкомат </a:t>
            </a:r>
            <a:r>
              <a:rPr lang="ru-RU" sz="1200" b="1" dirty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Сбербанка </a:t>
            </a:r>
            <a:r>
              <a:rPr lang="ru-RU" sz="1200" b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России.</a:t>
            </a:r>
          </a:p>
          <a:p>
            <a:pPr marL="171450" indent="-171450">
              <a:buFont typeface="Wingdings" pitchFamily="2" charset="2"/>
              <a:buChar char="Ø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Также есть возможность </a:t>
            </a:r>
            <a:r>
              <a:rPr lang="ru-RU" sz="1200" b="1" dirty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получить доступ, зарегистрировавшись на странице входа Сбербанк </a:t>
            </a:r>
            <a:r>
              <a:rPr lang="ru-RU" sz="1200" b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Онлайн.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Для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этого потребуется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только карта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Сбербанка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и телефон, на который подключена услуга «Мобильный банк».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1851" y="3997677"/>
            <a:ext cx="6094050" cy="646331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r>
              <a:rPr lang="ru-RU" sz="1200" dirty="0">
                <a:latin typeface="Arial" pitchFamily="34" charset="0"/>
                <a:cs typeface="Arial" pitchFamily="34" charset="0"/>
              </a:rPr>
              <a:t>Зайдите на сайт </a:t>
            </a:r>
            <a:r>
              <a:rPr lang="ru-RU" sz="1200" b="1" dirty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https://online.sberbank.ru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, введите идентификатор пользователя и постоянный пароль. Вы вошли в систему Сбербанк Онлайн, можно начинать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работать.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" t="13433" b="30000"/>
          <a:stretch/>
        </p:blipFill>
        <p:spPr bwMode="auto">
          <a:xfrm>
            <a:off x="476672" y="4903440"/>
            <a:ext cx="5989229" cy="2620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404665" y="5328084"/>
            <a:ext cx="1512168" cy="648072"/>
          </a:xfrm>
          <a:prstGeom prst="roundRect">
            <a:avLst/>
          </a:prstGeom>
          <a:solidFill>
            <a:schemeClr val="lt1">
              <a:alpha val="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20688" y="6226296"/>
            <a:ext cx="1440160" cy="505944"/>
          </a:xfrm>
          <a:prstGeom prst="roundRect">
            <a:avLst/>
          </a:prstGeom>
          <a:solidFill>
            <a:schemeClr val="lt1">
              <a:alpha val="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844824" y="5128029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B0F0"/>
                </a:solidFill>
              </a:rPr>
              <a:t>1</a:t>
            </a:r>
            <a:endParaRPr lang="ru-RU" sz="1600" b="1" dirty="0">
              <a:solidFill>
                <a:srgbClr val="00B0F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88840" y="6012160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B0F0"/>
                </a:solidFill>
              </a:rPr>
              <a:t>2</a:t>
            </a:r>
            <a:endParaRPr lang="ru-RU" sz="1600" b="1" dirty="0">
              <a:solidFill>
                <a:srgbClr val="00B0F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708920" y="2743343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B0F0"/>
                </a:solidFill>
              </a:rPr>
              <a:t>1</a:t>
            </a:r>
            <a:endParaRPr lang="ru-RU" sz="1600" b="1" dirty="0">
              <a:solidFill>
                <a:srgbClr val="00B0F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69160" y="3280499"/>
            <a:ext cx="360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B0F0"/>
                </a:solidFill>
              </a:rPr>
              <a:t>2</a:t>
            </a:r>
            <a:endParaRPr lang="ru-RU" sz="1600" b="1" dirty="0">
              <a:solidFill>
                <a:srgbClr val="00B0F0"/>
              </a:solidFill>
            </a:endParaRPr>
          </a:p>
        </p:txBody>
      </p:sp>
      <p:sp>
        <p:nvSpPr>
          <p:cNvPr id="31" name="Нижний колонтитул 10"/>
          <p:cNvSpPr txBox="1">
            <a:spLocks/>
          </p:cNvSpPr>
          <p:nvPr/>
        </p:nvSpPr>
        <p:spPr>
          <a:xfrm>
            <a:off x="2343150" y="847513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141164" y="8543473"/>
            <a:ext cx="1672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8 (800) 555 55 50</a:t>
            </a: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144" y="8460432"/>
            <a:ext cx="504056" cy="406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982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ая прямоугольная выноска 15"/>
          <p:cNvSpPr/>
          <p:nvPr/>
        </p:nvSpPr>
        <p:spPr>
          <a:xfrm>
            <a:off x="332656" y="6045793"/>
            <a:ext cx="3036329" cy="843673"/>
          </a:xfrm>
          <a:prstGeom prst="wedgeRoundRectCallout">
            <a:avLst>
              <a:gd name="adj1" fmla="val 64444"/>
              <a:gd name="adj2" fmla="val -30388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88640" y="251520"/>
            <a:ext cx="6480720" cy="8640960"/>
          </a:xfrm>
          <a:prstGeom prst="roundRect">
            <a:avLst>
              <a:gd name="adj" fmla="val 2022"/>
            </a:avLst>
          </a:prstGeom>
          <a:solidFill>
            <a:schemeClr val="lt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v"/>
            </a:pP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00808" y="467544"/>
            <a:ext cx="4805819" cy="629488"/>
          </a:xfrm>
          <a:prstGeom prst="roundRect">
            <a:avLst/>
          </a:prstGeom>
          <a:solidFill>
            <a:srgbClr val="00B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Оплата через Интернет-банк Сбербанк Онлайн 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>
          <a:xfrm>
            <a:off x="221653" y="9843288"/>
            <a:ext cx="2171700" cy="486833"/>
          </a:xfrm>
        </p:spPr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689178" y="1115616"/>
            <a:ext cx="6168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Выберите закладку «Платежи и переводы», далее в строке поиска введите </a:t>
            </a:r>
            <a:r>
              <a:rPr lang="ru-RU" sz="1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«______________________»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и выберите соответствующую иконку.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32656" y="4932040"/>
            <a:ext cx="295947" cy="32316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2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61868" y="4860032"/>
            <a:ext cx="6007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Выберите карту для оплаты и введите  лицевой счет с квитанции, далее сумму платежа и подтвердите оплату разовым паролем по смс с номера 900 (услуга «Мобильный банк»). </a:t>
            </a:r>
            <a:r>
              <a:rPr lang="ru-RU" sz="1200" i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При необходимости Вы можете распечатать чек.</a:t>
            </a: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45" t="54477" r="49114" b="38508"/>
          <a:stretch/>
        </p:blipFill>
        <p:spPr bwMode="auto">
          <a:xfrm>
            <a:off x="332656" y="452324"/>
            <a:ext cx="1328901" cy="663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Нижний колонтитул 10"/>
          <p:cNvSpPr txBox="1">
            <a:spLocks/>
          </p:cNvSpPr>
          <p:nvPr/>
        </p:nvSpPr>
        <p:spPr>
          <a:xfrm>
            <a:off x="2343150" y="847513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32656" y="1145233"/>
            <a:ext cx="295947" cy="32316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1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65" t="15350" r="11615" b="13731"/>
          <a:stretch/>
        </p:blipFill>
        <p:spPr bwMode="auto">
          <a:xfrm>
            <a:off x="434413" y="1632343"/>
            <a:ext cx="3669304" cy="2537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704132" y="1614797"/>
            <a:ext cx="1212702" cy="178508"/>
          </a:xfrm>
          <a:prstGeom prst="roundRect">
            <a:avLst/>
          </a:prstGeom>
          <a:solidFill>
            <a:schemeClr val="lt1">
              <a:alpha val="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81283" y="3593505"/>
            <a:ext cx="715469" cy="178508"/>
          </a:xfrm>
          <a:prstGeom prst="roundRect">
            <a:avLst/>
          </a:prstGeom>
          <a:solidFill>
            <a:schemeClr val="lt1">
              <a:alpha val="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-171400" y="1505273"/>
            <a:ext cx="8755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-1683568" y="1198077"/>
            <a:ext cx="15841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C00000"/>
                </a:solidFill>
              </a:rPr>
              <a:t>Н</a:t>
            </a:r>
            <a:r>
              <a:rPr lang="ru-RU" sz="1400" i="1" dirty="0" smtClean="0">
                <a:solidFill>
                  <a:srgbClr val="C00000"/>
                </a:solidFill>
              </a:rPr>
              <a:t>азвание </a:t>
            </a:r>
            <a:r>
              <a:rPr lang="ru-RU" sz="1400" i="1" dirty="0" smtClean="0">
                <a:solidFill>
                  <a:srgbClr val="C00000"/>
                </a:solidFill>
              </a:rPr>
              <a:t>организации или ИНН организации </a:t>
            </a:r>
            <a:endParaRPr lang="ru-RU" sz="1400" i="1" dirty="0">
              <a:solidFill>
                <a:srgbClr val="C0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998" y="2662000"/>
            <a:ext cx="4205556" cy="21556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Скругленный прямоугольник 32"/>
          <p:cNvSpPr/>
          <p:nvPr/>
        </p:nvSpPr>
        <p:spPr>
          <a:xfrm>
            <a:off x="2337420" y="3561314"/>
            <a:ext cx="2177430" cy="864095"/>
          </a:xfrm>
          <a:prstGeom prst="roundRect">
            <a:avLst/>
          </a:prstGeom>
          <a:solidFill>
            <a:schemeClr val="lt1">
              <a:alpha val="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-171400" y="4027185"/>
            <a:ext cx="278946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-1395536" y="3593505"/>
            <a:ext cx="15841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rgbClr val="C00000"/>
                </a:solidFill>
              </a:rPr>
              <a:t>Логотип</a:t>
            </a:r>
          </a:p>
          <a:p>
            <a:r>
              <a:rPr lang="ru-RU" sz="1400" i="1" dirty="0" smtClean="0">
                <a:solidFill>
                  <a:srgbClr val="C00000"/>
                </a:solidFill>
              </a:rPr>
              <a:t>и название организации</a:t>
            </a:r>
            <a:endParaRPr lang="ru-RU" sz="1400" i="1" dirty="0">
              <a:solidFill>
                <a:srgbClr val="C0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-1395536" y="534492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rgbClr val="C00000"/>
                </a:solidFill>
              </a:rPr>
              <a:t>Название организации</a:t>
            </a:r>
            <a:endParaRPr lang="ru-RU" sz="1400" i="1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41164" y="8543473"/>
            <a:ext cx="1672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8 (800) 555 55 50</a:t>
            </a:r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144" y="8460432"/>
            <a:ext cx="504056" cy="406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Прямоугольник 39"/>
          <p:cNvSpPr/>
          <p:nvPr/>
        </p:nvSpPr>
        <p:spPr>
          <a:xfrm>
            <a:off x="332657" y="8214791"/>
            <a:ext cx="6336703" cy="461665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ПАО Сбербанк. Генеральная лицензия Центрального банка РФ на осуществление банковских операций №1481 от 11.08.2015 г.  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-1395536" y="6137012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rgbClr val="C00000"/>
                </a:solidFill>
              </a:rPr>
              <a:t>Логотип организации</a:t>
            </a:r>
            <a:endParaRPr lang="ru-RU" sz="1400" i="1" dirty="0" smtClean="0">
              <a:solidFill>
                <a:srgbClr val="C0000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13" y="5606534"/>
            <a:ext cx="3376612" cy="2376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9" name="Прямая со стрелкой 38"/>
          <p:cNvCxnSpPr/>
          <p:nvPr/>
        </p:nvCxnSpPr>
        <p:spPr>
          <a:xfrm>
            <a:off x="-171400" y="5796136"/>
            <a:ext cx="172819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-171400" y="5796136"/>
            <a:ext cx="1728192" cy="10933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V="1">
            <a:off x="-171400" y="6120060"/>
            <a:ext cx="1010417" cy="2785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Скругленный прямоугольник 33"/>
          <p:cNvSpPr/>
          <p:nvPr/>
        </p:nvSpPr>
        <p:spPr>
          <a:xfrm>
            <a:off x="779043" y="7092280"/>
            <a:ext cx="2505941" cy="432048"/>
          </a:xfrm>
          <a:prstGeom prst="roundRect">
            <a:avLst/>
          </a:prstGeom>
          <a:solidFill>
            <a:schemeClr val="lt1">
              <a:alpha val="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Скругленная прямоугольная выноска 49"/>
          <p:cNvSpPr/>
          <p:nvPr/>
        </p:nvSpPr>
        <p:spPr>
          <a:xfrm>
            <a:off x="2564904" y="5728726"/>
            <a:ext cx="3888432" cy="614075"/>
          </a:xfrm>
          <a:prstGeom prst="wedgeRoundRectCallout">
            <a:avLst>
              <a:gd name="adj1" fmla="val -68629"/>
              <a:gd name="adj2" fmla="val -12917"/>
              <a:gd name="adj3" fmla="val 16667"/>
            </a:avLst>
          </a:prstGeom>
          <a:solidFill>
            <a:schemeClr val="bg1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b="1" dirty="0" smtClean="0">
                <a:solidFill>
                  <a:schemeClr val="tx1"/>
                </a:solidFill>
              </a:rPr>
              <a:t>Заполните поля формы и нажмите кнопку «Продолжить».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Поля, обязательные для заполнения, отмечены </a:t>
            </a:r>
            <a:r>
              <a:rPr lang="ru-RU" sz="1200" dirty="0" smtClean="0">
                <a:solidFill>
                  <a:srgbClr val="C00000"/>
                </a:solidFill>
              </a:rPr>
              <a:t>*</a:t>
            </a:r>
            <a:r>
              <a:rPr lang="ru-RU" sz="1200" dirty="0" smtClean="0">
                <a:solidFill>
                  <a:schemeClr val="tx1"/>
                </a:solidFill>
              </a:rPr>
              <a:t>.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94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8740</TotalTime>
  <Words>247</Words>
  <Application>Microsoft Office PowerPoint</Application>
  <PresentationFormat>Экран 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Соловьева Оксана Сергеевна 1</dc:creator>
  <cp:lastModifiedBy>9016soloveva-osi</cp:lastModifiedBy>
  <cp:revision>957</cp:revision>
  <cp:lastPrinted>2014-02-18T07:27:39Z</cp:lastPrinted>
  <dcterms:created xsi:type="dcterms:W3CDTF">2014-02-10T08:37:00Z</dcterms:created>
  <dcterms:modified xsi:type="dcterms:W3CDTF">2016-03-14T11:44:39Z</dcterms:modified>
</cp:coreProperties>
</file>