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5"/>
  </p:notesMasterIdLst>
  <p:sldIdLst>
    <p:sldId id="256" r:id="rId2"/>
    <p:sldId id="275" r:id="rId3"/>
    <p:sldId id="284" r:id="rId4"/>
    <p:sldId id="283" r:id="rId5"/>
    <p:sldId id="282" r:id="rId6"/>
    <p:sldId id="288" r:id="rId7"/>
    <p:sldId id="332" r:id="rId8"/>
    <p:sldId id="312" r:id="rId9"/>
    <p:sldId id="333" r:id="rId10"/>
    <p:sldId id="321" r:id="rId11"/>
    <p:sldId id="300" r:id="rId12"/>
    <p:sldId id="302" r:id="rId13"/>
    <p:sldId id="316" r:id="rId14"/>
    <p:sldId id="320" r:id="rId15"/>
    <p:sldId id="334" r:id="rId16"/>
    <p:sldId id="292" r:id="rId17"/>
    <p:sldId id="291" r:id="rId18"/>
    <p:sldId id="294" r:id="rId19"/>
    <p:sldId id="295" r:id="rId20"/>
    <p:sldId id="298" r:id="rId21"/>
    <p:sldId id="315" r:id="rId22"/>
    <p:sldId id="329" r:id="rId23"/>
    <p:sldId id="322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A50021"/>
    <a:srgbClr val="B92BA8"/>
    <a:srgbClr val="66FFFF"/>
    <a:srgbClr val="D9D927"/>
    <a:srgbClr val="561FE1"/>
    <a:srgbClr val="25C5DB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6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434A8A-1DE3-491B-9187-2FBAAF1DB238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3BA6D8-9903-48C6-B126-DEFE9F945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C7FCAF-5566-453B-87F3-ED8D838157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4D82F-C1CE-48CB-AE08-EB2414924C5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9019CD-FC22-4667-974E-1CC134FB9351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32BCD3-7FA2-4B32-9D7C-68292B591661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CF1D2E-68AE-4C18-9BD5-F099325BFF1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07E456-CBBD-4D41-ADB9-370453976E2B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A37204-3D55-46C5-BF61-29D655E32C76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4099EC-7BCF-4808-A447-84B0A99A9D7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CD47C5-DB36-48BA-99DE-CDA789541EF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42AF2C-2BF4-4342-89E1-A8C46F8883B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25ABC8-36B0-4558-8A45-E39BDE1A70A0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AAA8A1-DBA2-4E74-A40D-698D775DAEA4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73357F-017F-4240-AA37-C8E6EB597B37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FB54-27F4-4F54-AED4-A352A06E48D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35730A-9B17-42B5-8B42-558661353505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94B4E8-E8CE-4703-82AB-50568C8E5894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00244D-7A44-4F62-A105-1F9A149BE1A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BF12BB-631B-4751-9E8B-E573D4CF9C0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41AB8E-F3B9-4259-8305-CA91604C0F0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9A09E2-B5D1-4277-AD46-96F79F42CC1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7DB95-65A7-4156-BAC7-3BD4CB4C67B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934CB-3D0E-408D-BD69-C3454FDC16B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6EE894-2ABC-49D5-B61D-22C589FFF7A0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28"/>
              <a:ext cx="816" cy="4003"/>
              <a:chOff x="4944" y="-28"/>
              <a:chExt cx="816" cy="4003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28"/>
                <a:ext cx="480" cy="1459"/>
                <a:chOff x="5280" y="-28"/>
                <a:chExt cx="480" cy="1459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525" y="-29"/>
                  <a:ext cx="174" cy="176"/>
                  <a:chOff x="1941" y="358"/>
                  <a:chExt cx="1689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41" y="358"/>
                    <a:ext cx="1689" cy="2560"/>
                    <a:chOff x="1941" y="358"/>
                    <a:chExt cx="1689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388" y="358"/>
                      <a:ext cx="1242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l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941" y="416"/>
                      <a:ext cx="85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l"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78" y="147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853" y="780"/>
                    <a:ext cx="252" cy="538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l"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921" y="1638"/>
                    <a:ext cx="38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l"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688" y="1958"/>
                    <a:ext cx="155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l"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99" y="1638"/>
                    <a:ext cx="398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l"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77" y="969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l"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kumimoji="1" lang="ru-RU"/>
            </a:p>
          </p:txBody>
        </p:sp>
      </p:grpSp>
      <p:sp>
        <p:nvSpPr>
          <p:cNvPr id="113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E6F3-BB64-42CC-B06F-3A2D98F5B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" name="Rectangle 5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6860F23-50DA-4498-A7FB-C247591BB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4"/>
        </a:buBlip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43063"/>
            <a:ext cx="6965950" cy="928687"/>
          </a:xfrm>
        </p:spPr>
        <p:txBody>
          <a:bodyPr/>
          <a:lstStyle/>
          <a:p>
            <a:pPr algn="r" eaLnBrk="1" hangingPunct="1"/>
            <a:r>
              <a:rPr lang="ru-RU" sz="4800" b="1" smtClean="0">
                <a:solidFill>
                  <a:srgbClr val="0E8521"/>
                </a:solidFill>
              </a:rPr>
              <a:t/>
            </a:r>
            <a:br>
              <a:rPr lang="ru-RU" sz="4800" b="1" smtClean="0">
                <a:solidFill>
                  <a:srgbClr val="0E8521"/>
                </a:solidFill>
              </a:rPr>
            </a:br>
            <a:r>
              <a:rPr lang="ru-RU" sz="4800" b="1" smtClean="0">
                <a:solidFill>
                  <a:srgbClr val="0E8521"/>
                </a:solidFill>
              </a:rPr>
              <a:t/>
            </a:r>
            <a:br>
              <a:rPr lang="ru-RU" sz="4800" b="1" smtClean="0">
                <a:solidFill>
                  <a:srgbClr val="0E8521"/>
                </a:solidFill>
              </a:rPr>
            </a:br>
            <a:r>
              <a:rPr lang="ru-RU" sz="4800" b="1" smtClean="0">
                <a:solidFill>
                  <a:srgbClr val="0E8521"/>
                </a:solidFill>
              </a:rPr>
              <a:t/>
            </a:r>
            <a:br>
              <a:rPr lang="ru-RU" sz="4800" b="1" smtClean="0">
                <a:solidFill>
                  <a:srgbClr val="0E8521"/>
                </a:solidFill>
              </a:rPr>
            </a:br>
            <a:r>
              <a:rPr lang="ru-RU" sz="4800" b="1" smtClean="0">
                <a:solidFill>
                  <a:srgbClr val="0E8521"/>
                </a:solidFill>
              </a:rPr>
              <a:t/>
            </a:r>
            <a:br>
              <a:rPr lang="ru-RU" sz="4800" b="1" smtClean="0">
                <a:solidFill>
                  <a:srgbClr val="0E8521"/>
                </a:solidFill>
              </a:rPr>
            </a:br>
            <a:r>
              <a:rPr lang="ru-RU" sz="4800" b="1" smtClean="0">
                <a:solidFill>
                  <a:srgbClr val="0E8521"/>
                </a:solidFill>
              </a:rPr>
              <a:t>Аналитический отчёт</a:t>
            </a:r>
            <a:br>
              <a:rPr lang="ru-RU" sz="4800" b="1" smtClean="0">
                <a:solidFill>
                  <a:srgbClr val="0E8521"/>
                </a:solidFill>
              </a:rPr>
            </a:br>
            <a:r>
              <a:rPr lang="ru-RU" sz="4800" b="1" smtClean="0">
                <a:solidFill>
                  <a:srgbClr val="0E8521"/>
                </a:solidFill>
              </a:rPr>
              <a:t/>
            </a:r>
            <a:br>
              <a:rPr lang="ru-RU" sz="4800" b="1" smtClean="0">
                <a:solidFill>
                  <a:srgbClr val="0E8521"/>
                </a:solidFill>
              </a:rPr>
            </a:br>
            <a:r>
              <a:rPr lang="ru-RU" sz="4800" b="1" smtClean="0">
                <a:solidFill>
                  <a:srgbClr val="0E8521"/>
                </a:solidFill>
              </a:rPr>
              <a:t/>
            </a:r>
            <a:br>
              <a:rPr lang="ru-RU" sz="4800" b="1" smtClean="0">
                <a:solidFill>
                  <a:srgbClr val="0E8521"/>
                </a:solidFill>
              </a:rPr>
            </a:br>
            <a:r>
              <a:rPr lang="ru-RU" sz="2400" b="1" smtClean="0">
                <a:solidFill>
                  <a:srgbClr val="0E8521"/>
                </a:solidFill>
              </a:rPr>
              <a:t>Учителя ИЗО, технологии</a:t>
            </a:r>
            <a:br>
              <a:rPr lang="ru-RU" sz="2400" b="1" smtClean="0">
                <a:solidFill>
                  <a:srgbClr val="0E8521"/>
                </a:solidFill>
              </a:rPr>
            </a:br>
            <a:r>
              <a:rPr lang="ru-RU" sz="2400" b="1" smtClean="0">
                <a:solidFill>
                  <a:srgbClr val="0E8521"/>
                </a:solidFill>
              </a:rPr>
              <a:t>Дунаевой Татьяны Николаевны</a:t>
            </a:r>
            <a:br>
              <a:rPr lang="ru-RU" sz="2400" b="1" smtClean="0">
                <a:solidFill>
                  <a:srgbClr val="0E8521"/>
                </a:solidFill>
              </a:rPr>
            </a:br>
            <a:r>
              <a:rPr lang="ru-RU" sz="4800" b="1" smtClean="0">
                <a:solidFill>
                  <a:srgbClr val="0E8521"/>
                </a:solidFill>
              </a:rPr>
              <a:t/>
            </a:r>
            <a:br>
              <a:rPr lang="ru-RU" sz="4800" b="1" smtClean="0">
                <a:solidFill>
                  <a:srgbClr val="0E8521"/>
                </a:solidFill>
              </a:rPr>
            </a:br>
            <a:endParaRPr lang="ru-RU" sz="2000" b="1" i="1" smtClean="0">
              <a:solidFill>
                <a:srgbClr val="0E8521"/>
              </a:solidFill>
              <a:latin typeface="Book Antiqua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71500" y="571500"/>
            <a:ext cx="6286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Муниципальное общеобразовательное учреждение «Деевская средняя общеобразовательная школа»</a:t>
            </a:r>
          </a:p>
        </p:txBody>
      </p:sp>
      <p:pic>
        <p:nvPicPr>
          <p:cNvPr id="13316" name="Рисунок 5" descr="C:\Users\1\Desktop\img8.jpg"/>
          <p:cNvPicPr>
            <a:picLocks noChangeAspect="1" noChangeArrowheads="1"/>
          </p:cNvPicPr>
          <p:nvPr/>
        </p:nvPicPr>
        <p:blipFill>
          <a:blip r:embed="rId3" cstate="email"/>
          <a:srcRect l="64297" t="11549"/>
          <a:stretch>
            <a:fillRect/>
          </a:stretch>
        </p:blipFill>
        <p:spPr bwMode="auto">
          <a:xfrm>
            <a:off x="357188" y="3143250"/>
            <a:ext cx="21240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28625" y="285750"/>
            <a:ext cx="7294563" cy="10001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Всероссийский этап</a:t>
            </a:r>
            <a:endParaRPr lang="ru-RU" sz="3600" b="1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85750" y="2714625"/>
          <a:ext cx="2635250" cy="4021138"/>
        </p:xfrm>
        <a:graphic>
          <a:graphicData uri="http://schemas.openxmlformats.org/presentationml/2006/ole">
            <p:oleObj spid="_x0000_s9218" name="Acrobat Document" r:id="rId4" imgW="5667119" imgH="8019810" progId="AcroExch.Document.7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643188" y="1071563"/>
          <a:ext cx="2543175" cy="3786187"/>
        </p:xfrm>
        <a:graphic>
          <a:graphicData uri="http://schemas.openxmlformats.org/presentationml/2006/ole">
            <p:oleObj spid="_x0000_s9219" name="Acrobat Document" r:id="rId5" imgW="5667119" imgH="8019810" progId="AcroExch.Document.7">
              <p:embed/>
            </p:oleObj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4929188" y="2428875"/>
          <a:ext cx="2735262" cy="4105275"/>
        </p:xfrm>
        <a:graphic>
          <a:graphicData uri="http://schemas.openxmlformats.org/presentationml/2006/ole">
            <p:oleObj spid="_x0000_s9220" name="Acrobat Document" r:id="rId6" imgW="5667119" imgH="8019810" progId="AcroExch.Document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Внеурочная деятельность</a:t>
            </a:r>
            <a:endParaRPr lang="ru-RU" sz="36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1747" name="Рисунок 8" descr="C:\Users\1\Desktop\IMG_62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1143000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0" descr="C:\Users\1\Desktop\Аттестация\DSC02702.JPG"/>
          <p:cNvPicPr>
            <a:picLocks noChangeAspect="1" noChangeArrowheads="1"/>
          </p:cNvPicPr>
          <p:nvPr/>
        </p:nvPicPr>
        <p:blipFill>
          <a:blip r:embed="rId4" cstate="email"/>
          <a:srcRect l="26295" t="18518" r="24960" b="9972"/>
          <a:stretch>
            <a:fillRect/>
          </a:stretch>
        </p:blipFill>
        <p:spPr bwMode="auto">
          <a:xfrm>
            <a:off x="714375" y="1143000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8" descr="DSCN12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4500563"/>
            <a:ext cx="2686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9" descr="G:\это я\IMG_1510.JPG"/>
          <p:cNvPicPr>
            <a:picLocks noChangeAspect="1" noChangeArrowheads="1"/>
          </p:cNvPicPr>
          <p:nvPr/>
        </p:nvPicPr>
        <p:blipFill>
          <a:blip r:embed="rId6" cstate="email"/>
          <a:srcRect l="14751" t="5556" r="14697" b="27991"/>
          <a:stretch>
            <a:fillRect/>
          </a:stretch>
        </p:blipFill>
        <p:spPr bwMode="auto">
          <a:xfrm>
            <a:off x="857250" y="4572000"/>
            <a:ext cx="28575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6" descr="G:\отчёт по будь здоров\DSC0258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50" y="2928938"/>
            <a:ext cx="252095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>
              <a:defRPr/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3795" name="Рисунок 2" descr="C:\Users\1\Pictures\2015-11-05\001.jpg"/>
          <p:cNvPicPr>
            <a:picLocks noChangeAspect="1" noChangeArrowheads="1"/>
          </p:cNvPicPr>
          <p:nvPr/>
        </p:nvPicPr>
        <p:blipFill>
          <a:blip r:embed="rId3" cstate="email"/>
          <a:srcRect l="1604" r="2803" b="4901"/>
          <a:stretch>
            <a:fillRect/>
          </a:stretch>
        </p:blipFill>
        <p:spPr bwMode="auto">
          <a:xfrm rot="272423">
            <a:off x="4092575" y="1546225"/>
            <a:ext cx="3125788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3" descr="C:\Users\1\Desktop\Аттестация\фото\CAM00325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 l="3207" r="9727" b="1205"/>
          <a:stretch>
            <a:fillRect/>
          </a:stretch>
        </p:blipFill>
        <p:spPr bwMode="auto">
          <a:xfrm rot="-257209">
            <a:off x="646113" y="1658938"/>
            <a:ext cx="264318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143750" cy="10715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Распространение собственного опыта</a:t>
            </a:r>
            <a:endParaRPr lang="ru-RU" sz="36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6867" name="Рисунок 3" descr="C:\Users\1\Desktop\IMG_5880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 l="10902" t="4701" b="20085"/>
          <a:stretch>
            <a:fillRect/>
          </a:stretch>
        </p:blipFill>
        <p:spPr bwMode="auto">
          <a:xfrm>
            <a:off x="4714875" y="4572000"/>
            <a:ext cx="27146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C:\Users\1\Desktop\Аттестация\DSC02585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 l="16034" t="15385" r="16463" b="9117"/>
          <a:stretch>
            <a:fillRect/>
          </a:stretch>
        </p:blipFill>
        <p:spPr bwMode="auto">
          <a:xfrm>
            <a:off x="285750" y="1500188"/>
            <a:ext cx="35718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 descr="C:\Users\1\Pictures\2015-11-05\001.jpg"/>
          <p:cNvPicPr>
            <a:picLocks noChangeAspect="1" noChangeArrowheads="1"/>
          </p:cNvPicPr>
          <p:nvPr/>
        </p:nvPicPr>
        <p:blipFill>
          <a:blip r:embed="rId5" cstate="email"/>
          <a:srcRect l="17155" t="52509" r="17744" b="15286"/>
          <a:stretch>
            <a:fillRect/>
          </a:stretch>
        </p:blipFill>
        <p:spPr bwMode="auto">
          <a:xfrm>
            <a:off x="214313" y="4572000"/>
            <a:ext cx="275272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6" descr="G:\P1030253.JPG"/>
          <p:cNvPicPr>
            <a:picLocks noChangeAspect="1" noChangeArrowheads="1"/>
          </p:cNvPicPr>
          <p:nvPr/>
        </p:nvPicPr>
        <p:blipFill>
          <a:blip r:embed="rId6" cstate="email"/>
          <a:srcRect l="3688" t="13248"/>
          <a:stretch>
            <a:fillRect/>
          </a:stretch>
        </p:blipFill>
        <p:spPr bwMode="auto">
          <a:xfrm>
            <a:off x="4286250" y="1500188"/>
            <a:ext cx="31432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Рисунок 3" descr="school045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142875"/>
            <a:ext cx="17145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7" descr="G:\DSC_112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0313" y="3429000"/>
            <a:ext cx="26431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Публикации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7893" name="Рисунок 4" descr="C:\Users\1\Desktop\Аттестация\Dunaeva_Tatyana_Nikolaevna-t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41171">
            <a:off x="546100" y="1504950"/>
            <a:ext cx="33575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5" descr="C:\Users\1\Desktop\Аттестация\Свидетельство_УчебныеПрезентации.РФ-5222.jpg"/>
          <p:cNvPicPr>
            <a:picLocks noChangeAspect="1" noChangeArrowheads="1"/>
          </p:cNvPicPr>
          <p:nvPr/>
        </p:nvPicPr>
        <p:blipFill>
          <a:blip r:embed="rId4" cstate="email"/>
          <a:srcRect t="2737"/>
          <a:stretch>
            <a:fillRect/>
          </a:stretch>
        </p:blipFill>
        <p:spPr bwMode="auto">
          <a:xfrm>
            <a:off x="4857750" y="1357313"/>
            <a:ext cx="2786063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6" descr="C:\Users\1\Desktop\Аттестация\копилка уроков\конструкт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855824">
            <a:off x="431800" y="4216400"/>
            <a:ext cx="25892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8" descr="C:\Users\1\Desktop\Аттестация\копилка уроков\тест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11375" y="2611438"/>
            <a:ext cx="2535238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63563" y="285750"/>
            <a:ext cx="7294562" cy="10001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Публикация в СМИ 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17" name="Рисунок 8" descr="C:\Users\1\Pictures\2015-11-20\001.jpg"/>
          <p:cNvPicPr>
            <a:picLocks noChangeAspect="1" noChangeArrowheads="1"/>
          </p:cNvPicPr>
          <p:nvPr/>
        </p:nvPicPr>
        <p:blipFill>
          <a:blip r:embed="rId3" cstate="email"/>
          <a:srcRect l="38335" t="23688" r="9537" b="25554"/>
          <a:stretch>
            <a:fillRect/>
          </a:stretch>
        </p:blipFill>
        <p:spPr bwMode="auto">
          <a:xfrm rot="-620405">
            <a:off x="677863" y="1411288"/>
            <a:ext cx="34163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5" descr="G:\осенины 2\IMG_6242.JPG"/>
          <p:cNvPicPr>
            <a:picLocks noChangeAspect="1" noChangeArrowheads="1"/>
          </p:cNvPicPr>
          <p:nvPr/>
        </p:nvPicPr>
        <p:blipFill>
          <a:blip r:embed="rId4" cstate="email"/>
          <a:srcRect l="12375" t="10106"/>
          <a:stretch>
            <a:fillRect/>
          </a:stretch>
        </p:blipFill>
        <p:spPr bwMode="auto">
          <a:xfrm>
            <a:off x="4429125" y="1571625"/>
            <a:ext cx="29146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Методическая литература</a:t>
            </a:r>
            <a:b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endParaRPr lang="ru-RU" sz="3600" b="1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9939" name="Рисунок 4" descr="C:\Users\1\Desktop\DSC03062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 l="13469" r="6522"/>
          <a:stretch>
            <a:fillRect/>
          </a:stretch>
        </p:blipFill>
        <p:spPr bwMode="auto">
          <a:xfrm>
            <a:off x="357188" y="1214438"/>
            <a:ext cx="70723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Технический специалист ППЭ</a:t>
            </a:r>
            <a:endParaRPr lang="ru-RU" sz="36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0963" name="Рисунок 7" descr="C:\Users\1\Desktop\Аттестация\фото\CAM00320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 l="24741" t="7068" r="17534" b="20927"/>
          <a:stretch>
            <a:fillRect/>
          </a:stretch>
        </p:blipFill>
        <p:spPr bwMode="auto">
          <a:xfrm>
            <a:off x="5857875" y="3357563"/>
            <a:ext cx="18669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6" descr="C:\Users\1\Desktop\DSC03013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 l="18118" t="7977" r="17104" b="10255"/>
          <a:stretch>
            <a:fillRect/>
          </a:stretch>
        </p:blipFill>
        <p:spPr bwMode="auto">
          <a:xfrm rot="-448758">
            <a:off x="436563" y="1670050"/>
            <a:ext cx="5056187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Курсы повышения квалификации</a:t>
            </a:r>
            <a:endParaRPr lang="ru-RU" sz="36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1987" name="Рисунок 2" descr="C:\Users\1\Desktop\DSC03010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 l="8498" t="9402" r="9888" b="3989"/>
          <a:stretch>
            <a:fillRect/>
          </a:stretch>
        </p:blipFill>
        <p:spPr bwMode="auto">
          <a:xfrm>
            <a:off x="500063" y="1571625"/>
            <a:ext cx="70723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142875"/>
            <a:ext cx="7294562" cy="785813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Общественная деятельность</a:t>
            </a:r>
            <a:endParaRPr lang="ru-RU" sz="36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3011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000125"/>
            <a:ext cx="3786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6" descr="C:\Users\1\Pictures\2015-11-05\001.jpg"/>
          <p:cNvPicPr>
            <a:picLocks noChangeAspect="1" noChangeArrowheads="1"/>
          </p:cNvPicPr>
          <p:nvPr/>
        </p:nvPicPr>
        <p:blipFill>
          <a:blip r:embed="rId4" cstate="email"/>
          <a:srcRect l="15553" t="37691" r="17073" b="26604"/>
          <a:stretch>
            <a:fillRect/>
          </a:stretch>
        </p:blipFill>
        <p:spPr bwMode="auto">
          <a:xfrm>
            <a:off x="4572000" y="1071563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9" descr="C:\Users\1\Desktop\Аттестация\это я\Копия 12092012316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 l="12155" t="22911" r="14917"/>
          <a:stretch>
            <a:fillRect/>
          </a:stretch>
        </p:blipFill>
        <p:spPr bwMode="auto">
          <a:xfrm>
            <a:off x="2428875" y="3714750"/>
            <a:ext cx="2052638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10" descr="C:\Users\1\Desktop\Аттестация\CAM00230.jpg"/>
          <p:cNvPicPr>
            <a:picLocks noChangeAspect="1" noChangeArrowheads="1"/>
          </p:cNvPicPr>
          <p:nvPr/>
        </p:nvPicPr>
        <p:blipFill>
          <a:blip r:embed="rId6" cstate="email"/>
          <a:srcRect l="7536" t="14784" b="12981"/>
          <a:stretch>
            <a:fillRect/>
          </a:stretch>
        </p:blipFill>
        <p:spPr bwMode="auto">
          <a:xfrm>
            <a:off x="5857875" y="3000375"/>
            <a:ext cx="1571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8" descr="C:\Users\1\Desktop\Аттестация\это я\SAM_3999.JPG"/>
          <p:cNvPicPr>
            <a:picLocks noChangeAspect="1" noChangeArrowheads="1"/>
          </p:cNvPicPr>
          <p:nvPr/>
        </p:nvPicPr>
        <p:blipFill>
          <a:blip r:embed="rId7" cstate="email"/>
          <a:srcRect l="33511" t="10043" b="8762"/>
          <a:stretch>
            <a:fillRect/>
          </a:stretch>
        </p:blipFill>
        <p:spPr bwMode="auto">
          <a:xfrm>
            <a:off x="4500563" y="4572000"/>
            <a:ext cx="22860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1" descr="G:\Новая папка ф\DSC03011.JPG"/>
          <p:cNvPicPr>
            <a:picLocks noChangeAspect="1" noChangeArrowheads="1"/>
          </p:cNvPicPr>
          <p:nvPr/>
        </p:nvPicPr>
        <p:blipFill>
          <a:blip r:embed="rId8" cstate="email"/>
          <a:srcRect t="20923" r="10870"/>
          <a:stretch>
            <a:fillRect/>
          </a:stretch>
        </p:blipFill>
        <p:spPr bwMode="auto">
          <a:xfrm>
            <a:off x="285750" y="3714750"/>
            <a:ext cx="2000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357563" y="1370013"/>
            <a:ext cx="4294187" cy="4416425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Образование:  высшее,</a:t>
            </a:r>
            <a:b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в 2003 году окончила Уральский государственный педагогический университет</a:t>
            </a:r>
            <a:b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Квалификация: учитель технологии и предпринимательства</a:t>
            </a:r>
            <a:b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Стаж :</a:t>
            </a:r>
            <a:b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педагогической работы (по специальности) –22 года,</a:t>
            </a:r>
            <a:b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в данной должности – 22 года </a:t>
            </a:r>
            <a:b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стаж работы в данном учреждении – 22 года</a:t>
            </a:r>
            <a:r>
              <a:rPr lang="ru-RU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0E8521"/>
                </a:solidFill>
              </a:rPr>
              <a:t/>
            </a:r>
            <a:br>
              <a:rPr lang="ru-RU" sz="4800" b="1" dirty="0" smtClean="0">
                <a:solidFill>
                  <a:srgbClr val="0E8521"/>
                </a:solidFill>
              </a:rPr>
            </a:br>
            <a:endParaRPr lang="ru-RU" sz="2000" b="1" i="1" dirty="0" smtClean="0">
              <a:solidFill>
                <a:srgbClr val="0E8521"/>
              </a:solidFill>
              <a:latin typeface="Book Antiqua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28625" y="642938"/>
            <a:ext cx="685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Сведения о педагоге</a:t>
            </a:r>
            <a:endParaRPr lang="ru-RU" sz="3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0" name="Рисунок 3" descr="C:\Users\1\Pictures\2015-11-03\002.jpg"/>
          <p:cNvPicPr>
            <a:picLocks noChangeAspect="1" noChangeArrowheads="1"/>
          </p:cNvPicPr>
          <p:nvPr/>
        </p:nvPicPr>
        <p:blipFill>
          <a:blip r:embed="rId3" cstate="email"/>
          <a:srcRect l="60770" t="9904" r="7152" b="29568"/>
          <a:stretch>
            <a:fillRect/>
          </a:stretch>
        </p:blipFill>
        <p:spPr bwMode="auto">
          <a:xfrm>
            <a:off x="428625" y="1471613"/>
            <a:ext cx="27860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>
              <a:defRPr/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4035" name="Рисунок 8" descr="D:\Архив\фотографии\грани талантов\DSC_25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42875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9" descr="D:\Архив\фотографии\грани талантов\DSC_25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63" y="142875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12" descr="C:\Users\1\Pictures\2015-11-05\001.jpg"/>
          <p:cNvPicPr>
            <a:picLocks noChangeAspect="1" noChangeArrowheads="1"/>
          </p:cNvPicPr>
          <p:nvPr/>
        </p:nvPicPr>
        <p:blipFill>
          <a:blip r:embed="rId5" cstate="email"/>
          <a:srcRect l="15073" t="62894" r="13225" b="9335"/>
          <a:stretch>
            <a:fillRect/>
          </a:stretch>
        </p:blipFill>
        <p:spPr bwMode="auto">
          <a:xfrm>
            <a:off x="428625" y="4572000"/>
            <a:ext cx="32861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13" descr="C:\Users\1\Desktop\Аттестация\это я\Изображение 018.jpg"/>
          <p:cNvPicPr>
            <a:picLocks noChangeAspect="1" noChangeArrowheads="1"/>
          </p:cNvPicPr>
          <p:nvPr/>
        </p:nvPicPr>
        <p:blipFill>
          <a:blip r:embed="rId6" cstate="email"/>
          <a:srcRect l="4329" t="20512" r="5399" b="13889"/>
          <a:stretch>
            <a:fillRect/>
          </a:stretch>
        </p:blipFill>
        <p:spPr bwMode="auto">
          <a:xfrm>
            <a:off x="4143375" y="4572000"/>
            <a:ext cx="3252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7" descr="C:\Users\1\Pictures\2015-11-05\001.jpg"/>
          <p:cNvPicPr>
            <a:picLocks noChangeAspect="1" noChangeArrowheads="1"/>
          </p:cNvPicPr>
          <p:nvPr/>
        </p:nvPicPr>
        <p:blipFill>
          <a:blip r:embed="rId7" cstate="email"/>
          <a:srcRect l="15874" t="17152" r="10208" b="51109"/>
          <a:stretch>
            <a:fillRect/>
          </a:stretch>
        </p:blipFill>
        <p:spPr bwMode="auto">
          <a:xfrm>
            <a:off x="2357438" y="2214563"/>
            <a:ext cx="32861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>
              <a:defRPr/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5059" name="Рисунок 6" descr="C:\Users\1\Pictures\2015-11-05\001.jpg"/>
          <p:cNvPicPr>
            <a:picLocks noChangeAspect="1" noChangeArrowheads="1"/>
          </p:cNvPicPr>
          <p:nvPr/>
        </p:nvPicPr>
        <p:blipFill>
          <a:blip r:embed="rId3" cstate="email"/>
          <a:srcRect l="1443" r="2643" b="3818"/>
          <a:stretch>
            <a:fillRect/>
          </a:stretch>
        </p:blipFill>
        <p:spPr bwMode="auto">
          <a:xfrm rot="-475215">
            <a:off x="3811588" y="400050"/>
            <a:ext cx="18367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 descr="C:\Users\1\Pictures\2015-11-05\001.jpg"/>
          <p:cNvPicPr>
            <a:picLocks noChangeAspect="1" noChangeArrowheads="1"/>
          </p:cNvPicPr>
          <p:nvPr/>
        </p:nvPicPr>
        <p:blipFill>
          <a:blip r:embed="rId4" cstate="email"/>
          <a:srcRect l="1764" r="2483" b="3851"/>
          <a:stretch>
            <a:fillRect/>
          </a:stretch>
        </p:blipFill>
        <p:spPr bwMode="auto">
          <a:xfrm rot="710950">
            <a:off x="5767388" y="346075"/>
            <a:ext cx="16922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4" descr="C:\Users\1\Pictures\2015-11-05\001.jpg"/>
          <p:cNvPicPr>
            <a:picLocks noChangeAspect="1" noChangeArrowheads="1"/>
          </p:cNvPicPr>
          <p:nvPr/>
        </p:nvPicPr>
        <p:blipFill>
          <a:blip r:embed="rId5" cstate="email"/>
          <a:srcRect l="2245" r="5528" b="4201"/>
          <a:stretch>
            <a:fillRect/>
          </a:stretch>
        </p:blipFill>
        <p:spPr bwMode="auto">
          <a:xfrm rot="-224193">
            <a:off x="3571875" y="3071813"/>
            <a:ext cx="17732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8" descr="C:\Users\1\Pictures\2015-11-10\001.jpg"/>
          <p:cNvPicPr>
            <a:picLocks noChangeAspect="1" noChangeArrowheads="1"/>
          </p:cNvPicPr>
          <p:nvPr/>
        </p:nvPicPr>
        <p:blipFill>
          <a:blip r:embed="rId6" cstate="email"/>
          <a:srcRect l="1604" r="5368" b="3500"/>
          <a:stretch>
            <a:fillRect/>
          </a:stretch>
        </p:blipFill>
        <p:spPr bwMode="auto">
          <a:xfrm rot="-812871">
            <a:off x="1638300" y="3752850"/>
            <a:ext cx="1857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10" descr="C:\Users\1\Pictures\2015-11-10\001.jpg"/>
          <p:cNvPicPr>
            <a:picLocks noChangeAspect="1" noChangeArrowheads="1"/>
          </p:cNvPicPr>
          <p:nvPr/>
        </p:nvPicPr>
        <p:blipFill>
          <a:blip r:embed="rId7" cstate="email"/>
          <a:srcRect l="1443" r="3925" b="3467"/>
          <a:stretch>
            <a:fillRect/>
          </a:stretch>
        </p:blipFill>
        <p:spPr bwMode="auto">
          <a:xfrm rot="820031">
            <a:off x="5694363" y="2095500"/>
            <a:ext cx="17065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Рисунок 5" descr="C:\Users\1\Pictures\2015-11-05\001.jpg"/>
          <p:cNvPicPr>
            <a:picLocks noChangeAspect="1" noChangeArrowheads="1"/>
          </p:cNvPicPr>
          <p:nvPr/>
        </p:nvPicPr>
        <p:blipFill>
          <a:blip r:embed="rId8" cstate="email"/>
          <a:srcRect l="2245" r="2803" b="5135"/>
          <a:stretch>
            <a:fillRect/>
          </a:stretch>
        </p:blipFill>
        <p:spPr bwMode="auto">
          <a:xfrm rot="956255">
            <a:off x="5535613" y="3776663"/>
            <a:ext cx="18557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Рисунок 10" descr="C:\Users\1\Desktop\Аттестация\это я\SAM_3997.JPG"/>
          <p:cNvPicPr>
            <a:picLocks noChangeAspect="1" noChangeArrowheads="1"/>
          </p:cNvPicPr>
          <p:nvPr/>
        </p:nvPicPr>
        <p:blipFill>
          <a:blip r:embed="rId9" cstate="email"/>
          <a:srcRect l="10606" t="12801" r="5200" b="20534"/>
          <a:stretch>
            <a:fillRect/>
          </a:stretch>
        </p:blipFill>
        <p:spPr bwMode="auto">
          <a:xfrm>
            <a:off x="285750" y="928688"/>
            <a:ext cx="3429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14313"/>
            <a:ext cx="7294562" cy="85725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Мои грамоты</a:t>
            </a:r>
            <a:endParaRPr lang="ru-RU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6083" name="Рисунок 11" descr="C:\Users\1\Pictures\2015-11-10\001.jpg"/>
          <p:cNvPicPr>
            <a:picLocks noChangeAspect="1" noChangeArrowheads="1"/>
          </p:cNvPicPr>
          <p:nvPr/>
        </p:nvPicPr>
        <p:blipFill>
          <a:blip r:embed="rId3" cstate="email"/>
          <a:srcRect l="1926" r="2162" b="1517"/>
          <a:stretch>
            <a:fillRect/>
          </a:stretch>
        </p:blipFill>
        <p:spPr bwMode="auto">
          <a:xfrm>
            <a:off x="5429250" y="1684338"/>
            <a:ext cx="2214563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4" descr="C:\Users\1\Pictures\2015-11-10\001.jpg"/>
          <p:cNvPicPr>
            <a:picLocks noChangeAspect="1" noChangeArrowheads="1"/>
          </p:cNvPicPr>
          <p:nvPr/>
        </p:nvPicPr>
        <p:blipFill>
          <a:blip r:embed="rId4" cstate="email"/>
          <a:srcRect l="2245" r="7774" b="3851"/>
          <a:stretch>
            <a:fillRect/>
          </a:stretch>
        </p:blipFill>
        <p:spPr bwMode="auto">
          <a:xfrm>
            <a:off x="406400" y="1765300"/>
            <a:ext cx="2214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5" descr="C:\Users\1\Pictures\2015-11-10\001.jpg"/>
          <p:cNvPicPr>
            <a:picLocks noChangeAspect="1" noChangeArrowheads="1"/>
          </p:cNvPicPr>
          <p:nvPr/>
        </p:nvPicPr>
        <p:blipFill>
          <a:blip r:embed="rId5" cstate="email"/>
          <a:srcRect l="2567" t="816" r="5048" b="2800"/>
          <a:stretch>
            <a:fillRect/>
          </a:stretch>
        </p:blipFill>
        <p:spPr bwMode="auto">
          <a:xfrm>
            <a:off x="2928938" y="2928938"/>
            <a:ext cx="22987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>
              <a:defRPr/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" name="Рисунок 4" descr="3894377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071546"/>
            <a:ext cx="7000924" cy="47863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60350" prst="coolSlant"/>
          </a:sp3d>
        </p:spPr>
      </p:pic>
      <p:sp>
        <p:nvSpPr>
          <p:cNvPr id="6" name="Прямоугольник 5"/>
          <p:cNvSpPr/>
          <p:nvPr/>
        </p:nvSpPr>
        <p:spPr>
          <a:xfrm rot="402504">
            <a:off x="744538" y="3114675"/>
            <a:ext cx="6519862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 </a:t>
            </a:r>
            <a:r>
              <a:rPr lang="ru-RU" sz="4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Grp="1" noChangeArrowheads="1"/>
          </p:cNvSpPr>
          <p:nvPr>
            <p:ph type="ctrTitle" sz="quarter"/>
          </p:nvPr>
        </p:nvSpPr>
        <p:spPr>
          <a:xfrm>
            <a:off x="2643188" y="2214563"/>
            <a:ext cx="2928937" cy="171450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rgbClr val="000000"/>
            </a:solidFill>
            <a:round/>
          </a:ln>
        </p:spPr>
        <p:txBody>
          <a:bodyPr anchor="t"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Использование элементов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педагогических технологий</a:t>
            </a:r>
            <a:endParaRPr lang="ru-RU" sz="1800" b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929188" y="4429125"/>
            <a:ext cx="2428875" cy="1285875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</a:rPr>
              <a:t>проектная деятельность</a:t>
            </a:r>
            <a:endParaRPr lang="ru-RU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5715000" y="2786063"/>
            <a:ext cx="2000250" cy="114300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</a:rPr>
              <a:t>проблемное обучение</a:t>
            </a:r>
            <a:endParaRPr lang="ru-RU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000625" y="714375"/>
            <a:ext cx="2162175" cy="1285875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</a:rPr>
              <a:t>дифференцированное  обучение</a:t>
            </a:r>
            <a:endParaRPr lang="ru-RU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000250" y="500063"/>
            <a:ext cx="2643188" cy="1247775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</a:rPr>
              <a:t>информационно - коммуникационная</a:t>
            </a:r>
            <a:endParaRPr lang="ru-RU" sz="14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357188" y="1785938"/>
            <a:ext cx="2357437" cy="1247775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</a:rPr>
              <a:t>обучение в сотрудничестве</a:t>
            </a:r>
            <a:endParaRPr lang="ru-RU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500063" y="3571875"/>
            <a:ext cx="2162175" cy="1247775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</a:rPr>
              <a:t>игровая деятельность</a:t>
            </a:r>
            <a:endParaRPr lang="ru-RU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2071688" y="4643438"/>
            <a:ext cx="2371725" cy="1247775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  <a:defRPr/>
            </a:pP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</a:rPr>
              <a:t>здоровьесберегающая</a:t>
            </a:r>
            <a:endParaRPr lang="ru-RU" b="1" dirty="0">
              <a:solidFill>
                <a:srgbClr val="7030A0"/>
              </a:solidFill>
              <a:latin typeface="Arial" pitchFamily="34" charset="0"/>
            </a:endParaRPr>
          </a:p>
        </p:txBody>
      </p:sp>
      <p:cxnSp>
        <p:nvCxnSpPr>
          <p:cNvPr id="20490" name="AutoShape 12"/>
          <p:cNvCxnSpPr>
            <a:cxnSpLocks noChangeShapeType="1"/>
            <a:stCxn id="12292" idx="7"/>
          </p:cNvCxnSpPr>
          <p:nvPr/>
        </p:nvCxnSpPr>
        <p:spPr bwMode="auto">
          <a:xfrm rot="5400000" flipH="1" flipV="1">
            <a:off x="5201443" y="1970882"/>
            <a:ext cx="436563" cy="552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91" name="AutoShape 13"/>
          <p:cNvCxnSpPr>
            <a:cxnSpLocks noChangeShapeType="1"/>
            <a:endCxn id="12294" idx="1"/>
          </p:cNvCxnSpPr>
          <p:nvPr/>
        </p:nvCxnSpPr>
        <p:spPr bwMode="auto">
          <a:xfrm>
            <a:off x="5572125" y="2857500"/>
            <a:ext cx="436563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92" name="AutoShape 14"/>
          <p:cNvCxnSpPr>
            <a:cxnSpLocks noChangeShapeType="1"/>
          </p:cNvCxnSpPr>
          <p:nvPr/>
        </p:nvCxnSpPr>
        <p:spPr bwMode="auto">
          <a:xfrm rot="16200000" flipH="1">
            <a:off x="4929188" y="3786188"/>
            <a:ext cx="642937" cy="642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93" name="AutoShape 15"/>
          <p:cNvCxnSpPr>
            <a:cxnSpLocks noChangeShapeType="1"/>
          </p:cNvCxnSpPr>
          <p:nvPr/>
        </p:nvCxnSpPr>
        <p:spPr bwMode="auto">
          <a:xfrm rot="5400000">
            <a:off x="3357563" y="4143375"/>
            <a:ext cx="642937" cy="214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94" name="AutoShape 16"/>
          <p:cNvCxnSpPr>
            <a:cxnSpLocks noChangeShapeType="1"/>
          </p:cNvCxnSpPr>
          <p:nvPr/>
        </p:nvCxnSpPr>
        <p:spPr bwMode="auto">
          <a:xfrm rot="16200000" flipV="1">
            <a:off x="3643313" y="1857375"/>
            <a:ext cx="500062" cy="71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95" name="AutoShape 17"/>
          <p:cNvCxnSpPr>
            <a:cxnSpLocks noChangeShapeType="1"/>
          </p:cNvCxnSpPr>
          <p:nvPr/>
        </p:nvCxnSpPr>
        <p:spPr bwMode="auto">
          <a:xfrm rot="10800000">
            <a:off x="2786063" y="2214563"/>
            <a:ext cx="357187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96" name="AutoShape 18"/>
          <p:cNvCxnSpPr>
            <a:cxnSpLocks noChangeShapeType="1"/>
          </p:cNvCxnSpPr>
          <p:nvPr/>
        </p:nvCxnSpPr>
        <p:spPr bwMode="auto">
          <a:xfrm rot="10800000" flipV="1">
            <a:off x="2428875" y="3571875"/>
            <a:ext cx="428625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571500"/>
            <a:ext cx="7651750" cy="85725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Элементы информационно – коммуникационной технологии</a:t>
            </a:r>
            <a:r>
              <a:rPr lang="ru-RU" sz="36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+mn-lt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14287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C:\Users\1\Desktop\Аттестация\Дунаева_Т.Н\SAM_39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3857625"/>
            <a:ext cx="3571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G:\DSC_11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0" y="4429125"/>
            <a:ext cx="28559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C:\Documents and Settings\Admin\Local Settings\Temporary Internet Files\Content.Word\Отсканировано 22.03.2013 16-51.bmp"/>
          <p:cNvPicPr>
            <a:picLocks noChangeAspect="1" noChangeArrowheads="1"/>
          </p:cNvPicPr>
          <p:nvPr/>
        </p:nvPicPr>
        <p:blipFill>
          <a:blip r:embed="rId6" cstate="email"/>
          <a:srcRect l="44749" t="48862" r="5054" b="6625"/>
          <a:stretch>
            <a:fillRect/>
          </a:stretch>
        </p:blipFill>
        <p:spPr bwMode="auto">
          <a:xfrm>
            <a:off x="357188" y="1500188"/>
            <a:ext cx="31432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Элементы игровой технологии</a:t>
            </a:r>
            <a:b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36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2531" name="Рисунок 2" descr="DSCN28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3714750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2" descr="C:\Users\1\Desktop\Аттестация\Дунаева_Т.Н\SAM_3975.JPG"/>
          <p:cNvPicPr>
            <a:picLocks noChangeAspect="1" noChangeArrowheads="1"/>
          </p:cNvPicPr>
          <p:nvPr/>
        </p:nvPicPr>
        <p:blipFill>
          <a:blip r:embed="rId4" cstate="email"/>
          <a:srcRect l="11545" b="33121"/>
          <a:stretch>
            <a:fillRect/>
          </a:stretch>
        </p:blipFill>
        <p:spPr bwMode="auto">
          <a:xfrm>
            <a:off x="357188" y="1143000"/>
            <a:ext cx="37861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 descr="C:\Users\1\Desktop\Аттестация\школа\рисунки\CAM00057.jpg"/>
          <p:cNvPicPr>
            <a:picLocks noChangeAspect="1" noChangeArrowheads="1"/>
          </p:cNvPicPr>
          <p:nvPr/>
        </p:nvPicPr>
        <p:blipFill>
          <a:blip r:embed="rId5" cstate="email"/>
          <a:srcRect b="10185"/>
          <a:stretch>
            <a:fillRect/>
          </a:stretch>
        </p:blipFill>
        <p:spPr bwMode="auto">
          <a:xfrm>
            <a:off x="357188" y="3857625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5" descr="C:\Users\1\Desktop\Аттестация\школа\DSC02562.JPG"/>
          <p:cNvPicPr>
            <a:picLocks noChangeAspect="1" noChangeArrowheads="1"/>
          </p:cNvPicPr>
          <p:nvPr/>
        </p:nvPicPr>
        <p:blipFill>
          <a:blip r:embed="rId6" cstate="email"/>
          <a:srcRect l="14590" t="15955" r="14581" b="17094"/>
          <a:stretch>
            <a:fillRect/>
          </a:stretch>
        </p:blipFill>
        <p:spPr bwMode="auto">
          <a:xfrm>
            <a:off x="4286250" y="1214438"/>
            <a:ext cx="33575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714375"/>
            <a:ext cx="7294562" cy="142875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Элементы </a:t>
            </a:r>
            <a:r>
              <a:rPr lang="ru-RU" sz="3600" b="1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здоровьесберегающей</a:t>
            </a: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 технологии</a:t>
            </a:r>
            <a:r>
              <a:rPr lang="ru-RU" sz="1400" b="1" dirty="0" smtClean="0">
                <a:solidFill>
                  <a:srgbClr val="00B05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00B050"/>
                </a:solidFill>
                <a:latin typeface="+mj-lt"/>
              </a:rPr>
            </a:br>
            <a:r>
              <a:rPr lang="ru-RU" sz="3600" dirty="0" smtClean="0">
                <a:latin typeface="+mj-lt"/>
              </a:rPr>
              <a:t/>
            </a:r>
            <a:br>
              <a:rPr lang="ru-RU" sz="3600" dirty="0" smtClean="0">
                <a:latin typeface="+mj-lt"/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3555" name="Рисунок 5" descr="C:\Users\1\Desktop\Аттестация\отчёт по будь здоров\DSC02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58857">
            <a:off x="365125" y="2366963"/>
            <a:ext cx="35369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C:\Users\1\Desktop\DSC03018.JPG"/>
          <p:cNvPicPr>
            <a:picLocks noChangeAspect="1" noChangeArrowheads="1"/>
          </p:cNvPicPr>
          <p:nvPr/>
        </p:nvPicPr>
        <p:blipFill>
          <a:blip r:embed="rId4" cstate="email">
            <a:lum bright="30000" contrast="20000"/>
          </a:blip>
          <a:srcRect l="14174" r="7559"/>
          <a:stretch>
            <a:fillRect/>
          </a:stretch>
        </p:blipFill>
        <p:spPr bwMode="auto">
          <a:xfrm rot="5797064">
            <a:off x="3860007" y="2240756"/>
            <a:ext cx="40719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Участие в конкурсах</a:t>
            </a:r>
            <a:endParaRPr lang="ru-RU" sz="3600" b="1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29" name="Рисунок 11" descr="C:\Users\1\Desktop\Аттестация\осень\DSC025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75118">
            <a:off x="4108450" y="1319213"/>
            <a:ext cx="335597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2" descr="C:\Users\1\Desktop\Аттестация\школа\DSC01930.JPG"/>
          <p:cNvPicPr>
            <a:picLocks noChangeAspect="1" noChangeArrowheads="1"/>
          </p:cNvPicPr>
          <p:nvPr/>
        </p:nvPicPr>
        <p:blipFill>
          <a:blip r:embed="rId4" cstate="email"/>
          <a:srcRect l="20203" t="3134" r="13896" b="18233"/>
          <a:stretch>
            <a:fillRect/>
          </a:stretch>
        </p:blipFill>
        <p:spPr bwMode="auto">
          <a:xfrm rot="-320508">
            <a:off x="377825" y="1427163"/>
            <a:ext cx="314801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1" descr="C:\Users\1\Desktop\IMG_6233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214313" y="4143375"/>
            <a:ext cx="271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2" descr="C:\Users\1\Desktop\Аттестация\школа\DSC02538.JPG"/>
          <p:cNvPicPr>
            <a:picLocks noChangeAspect="1" noChangeArrowheads="1"/>
          </p:cNvPicPr>
          <p:nvPr/>
        </p:nvPicPr>
        <p:blipFill>
          <a:blip r:embed="rId6" cstate="email"/>
          <a:srcRect l="26617" t="16809" r="23196" b="5128"/>
          <a:stretch>
            <a:fillRect/>
          </a:stretch>
        </p:blipFill>
        <p:spPr bwMode="auto">
          <a:xfrm>
            <a:off x="5143500" y="3929063"/>
            <a:ext cx="25003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3" descr="C:\Users\1\Desktop\Аттестация\поделка\DSC02760.JPG"/>
          <p:cNvPicPr>
            <a:picLocks noChangeAspect="1" noChangeArrowheads="1"/>
          </p:cNvPicPr>
          <p:nvPr/>
        </p:nvPicPr>
        <p:blipFill>
          <a:blip r:embed="rId7" cstate="email"/>
          <a:srcRect l="16354" t="24887" r="6200" b="19748"/>
          <a:stretch>
            <a:fillRect/>
          </a:stretch>
        </p:blipFill>
        <p:spPr bwMode="auto">
          <a:xfrm>
            <a:off x="3214688" y="4071938"/>
            <a:ext cx="17145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285750"/>
            <a:ext cx="7294562" cy="1000125"/>
          </a:xfrm>
        </p:spPr>
        <p:txBody>
          <a:bodyPr/>
          <a:lstStyle/>
          <a:p>
            <a:pPr>
              <a:defRPr/>
            </a:pPr>
            <a:endParaRPr lang="ru-RU" sz="3600" b="1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7651" name="Рисунок 5" descr="C:\Users\1\Desktop\Аттестация\школа\DSC02572.JPG"/>
          <p:cNvPicPr>
            <a:picLocks noChangeAspect="1" noChangeArrowheads="1"/>
          </p:cNvPicPr>
          <p:nvPr/>
        </p:nvPicPr>
        <p:blipFill>
          <a:blip r:embed="rId3" cstate="email"/>
          <a:srcRect l="15385" t="21806" r="4272" b="9888"/>
          <a:stretch>
            <a:fillRect/>
          </a:stretch>
        </p:blipFill>
        <p:spPr bwMode="auto">
          <a:xfrm rot="-997379">
            <a:off x="841375" y="739775"/>
            <a:ext cx="181133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2" descr="C:\Users\1\Pictures\2015-11-05\001.jpg"/>
          <p:cNvPicPr>
            <a:picLocks noChangeAspect="1" noChangeArrowheads="1"/>
          </p:cNvPicPr>
          <p:nvPr/>
        </p:nvPicPr>
        <p:blipFill>
          <a:blip r:embed="rId4" cstate="email"/>
          <a:srcRect l="1924" r="5208" b="4901"/>
          <a:stretch>
            <a:fillRect/>
          </a:stretch>
        </p:blipFill>
        <p:spPr bwMode="auto">
          <a:xfrm rot="514961">
            <a:off x="5645150" y="628650"/>
            <a:ext cx="1949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C:\Users\1\Pictures\2015-11-05\001.jpg"/>
          <p:cNvPicPr>
            <a:picLocks noChangeAspect="1" noChangeArrowheads="1"/>
          </p:cNvPicPr>
          <p:nvPr/>
        </p:nvPicPr>
        <p:blipFill>
          <a:blip r:embed="rId5" cstate="email"/>
          <a:srcRect l="2084" r="2643" b="1601"/>
          <a:stretch>
            <a:fillRect/>
          </a:stretch>
        </p:blipFill>
        <p:spPr bwMode="auto">
          <a:xfrm>
            <a:off x="2643188" y="357188"/>
            <a:ext cx="19065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3" descr="C:\Users\1\Pictures\2015-11-06\001.jpg"/>
          <p:cNvPicPr>
            <a:picLocks noChangeAspect="1" noChangeArrowheads="1"/>
          </p:cNvPicPr>
          <p:nvPr/>
        </p:nvPicPr>
        <p:blipFill>
          <a:blip r:embed="rId6" cstate="email"/>
          <a:srcRect l="1926" r="3123" b="2217"/>
          <a:stretch>
            <a:fillRect/>
          </a:stretch>
        </p:blipFill>
        <p:spPr bwMode="auto">
          <a:xfrm>
            <a:off x="4143375" y="1571625"/>
            <a:ext cx="18573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4" descr="C:\Users\1\Pictures\2015-11-06\002.jpg"/>
          <p:cNvPicPr>
            <a:picLocks noChangeAspect="1" noChangeArrowheads="1"/>
          </p:cNvPicPr>
          <p:nvPr/>
        </p:nvPicPr>
        <p:blipFill>
          <a:blip r:embed="rId7" cstate="email"/>
          <a:srcRect l="961" r="2322" b="1283"/>
          <a:stretch>
            <a:fillRect/>
          </a:stretch>
        </p:blipFill>
        <p:spPr bwMode="auto">
          <a:xfrm rot="-841277">
            <a:off x="593725" y="2814638"/>
            <a:ext cx="17526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6" descr="C:\Users\1\Desktop\Аттестация\школа\CAM00681.jpg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 l="27739" t="48196" r="36665" b="33054"/>
          <a:stretch>
            <a:fillRect/>
          </a:stretch>
        </p:blipFill>
        <p:spPr bwMode="auto">
          <a:xfrm rot="-252952">
            <a:off x="1838325" y="3219450"/>
            <a:ext cx="2114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8" descr="C:\Users\1\Desktop\Аттестация\школа\CAM00684.jpg"/>
          <p:cNvPicPr>
            <a:picLocks noChangeAspect="1" noChangeArrowheads="1"/>
          </p:cNvPicPr>
          <p:nvPr/>
        </p:nvPicPr>
        <p:blipFill>
          <a:blip r:embed="rId9" cstate="email"/>
          <a:srcRect l="32549" t="55048" r="34741" b="26563"/>
          <a:stretch>
            <a:fillRect/>
          </a:stretch>
        </p:blipFill>
        <p:spPr bwMode="auto">
          <a:xfrm rot="728227">
            <a:off x="5643563" y="3500438"/>
            <a:ext cx="1943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9" descr="C:\Users\1\Pictures\2015-11-16\001.jpg"/>
          <p:cNvPicPr>
            <a:picLocks noChangeAspect="1" noChangeArrowheads="1"/>
          </p:cNvPicPr>
          <p:nvPr/>
        </p:nvPicPr>
        <p:blipFill>
          <a:blip r:embed="rId10" cstate="email"/>
          <a:srcRect l="10587" t="9218" r="7613" b="47491"/>
          <a:stretch>
            <a:fillRect/>
          </a:stretch>
        </p:blipFill>
        <p:spPr bwMode="auto">
          <a:xfrm>
            <a:off x="1357313" y="4857750"/>
            <a:ext cx="1857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0" descr="F:\DCIM\100LGDSC\CAM00327.jpg"/>
          <p:cNvPicPr>
            <a:picLocks noChangeAspect="1" noChangeArrowheads="1"/>
          </p:cNvPicPr>
          <p:nvPr/>
        </p:nvPicPr>
        <p:blipFill>
          <a:blip r:embed="rId11" cstate="email">
            <a:lum bright="10000"/>
          </a:blip>
          <a:srcRect l="4527" t="11263" r="4108" b="5452"/>
          <a:stretch>
            <a:fillRect/>
          </a:stretch>
        </p:blipFill>
        <p:spPr bwMode="auto">
          <a:xfrm rot="5982223">
            <a:off x="3176588" y="4173538"/>
            <a:ext cx="27257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11" descr="D:\Архив\фотографии\школа\001.jpg"/>
          <p:cNvPicPr>
            <a:picLocks noChangeAspect="1" noChangeArrowheads="1"/>
          </p:cNvPicPr>
          <p:nvPr/>
        </p:nvPicPr>
        <p:blipFill>
          <a:blip r:embed="rId12" cstate="email"/>
          <a:srcRect l="20770" t="15880" r="9685" b="18837"/>
          <a:stretch>
            <a:fillRect/>
          </a:stretch>
        </p:blipFill>
        <p:spPr bwMode="auto">
          <a:xfrm>
            <a:off x="5429250" y="5000625"/>
            <a:ext cx="19939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7188" y="642938"/>
            <a:ext cx="7294562" cy="642937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Муниципальный конкурс</a:t>
            </a:r>
            <a:endParaRPr lang="ru-RU" sz="3600" b="1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23" name="Рисунок 5" descr="C:\Users\1\Pictures\2015-11-20\001.jpg"/>
          <p:cNvPicPr>
            <a:picLocks noChangeAspect="1" noChangeArrowheads="1"/>
          </p:cNvPicPr>
          <p:nvPr/>
        </p:nvPicPr>
        <p:blipFill>
          <a:blip r:embed="rId3" cstate="email"/>
          <a:srcRect l="3207" t="3384" r="4247" b="27888"/>
          <a:stretch>
            <a:fillRect/>
          </a:stretch>
        </p:blipFill>
        <p:spPr bwMode="auto">
          <a:xfrm rot="5036665">
            <a:off x="39688" y="1898650"/>
            <a:ext cx="45466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6" descr="C:\Users\1\Desktop\родословная\DSC03039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 l="18279" t="5983" b="7692"/>
          <a:stretch>
            <a:fillRect/>
          </a:stretch>
        </p:blipFill>
        <p:spPr bwMode="auto">
          <a:xfrm>
            <a:off x="4357688" y="1357313"/>
            <a:ext cx="32512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Кимоно">
  <a:themeElements>
    <a:clrScheme name="Кимоно 6">
      <a:dk1>
        <a:srgbClr val="000000"/>
      </a:dk1>
      <a:lt1>
        <a:srgbClr val="D9EFE0"/>
      </a:lt1>
      <a:dk2>
        <a:srgbClr val="30605A"/>
      </a:dk2>
      <a:lt2>
        <a:srgbClr val="15331E"/>
      </a:lt2>
      <a:accent1>
        <a:srgbClr val="A4C6BA"/>
      </a:accent1>
      <a:accent2>
        <a:srgbClr val="558F7D"/>
      </a:accent2>
      <a:accent3>
        <a:srgbClr val="E9F6ED"/>
      </a:accent3>
      <a:accent4>
        <a:srgbClr val="000000"/>
      </a:accent4>
      <a:accent5>
        <a:srgbClr val="CFDFD9"/>
      </a:accent5>
      <a:accent6>
        <a:srgbClr val="4C8171"/>
      </a:accent6>
      <a:hlink>
        <a:srgbClr val="C1C177"/>
      </a:hlink>
      <a:folHlink>
        <a:srgbClr val="A08F5E"/>
      </a:folHlink>
    </a:clrScheme>
    <a:fontScheme name="2_Кимоно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94</Words>
  <Application>Microsoft Office PowerPoint</Application>
  <PresentationFormat>Экран (4:3)</PresentationFormat>
  <Paragraphs>52</Paragraphs>
  <Slides>23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Book Antiqua</vt:lpstr>
      <vt:lpstr>Times New Roman</vt:lpstr>
      <vt:lpstr>2_Кимоно</vt:lpstr>
      <vt:lpstr>Adobe Acrobat Document</vt:lpstr>
      <vt:lpstr>    Аналитический отчёт   Учителя ИЗО, технологии Дунаевой Татьяны Николаевны  </vt:lpstr>
      <vt:lpstr> Образование:  высшее, в 2003 году окончила Уральский государственный педагогический университет Квалификация: учитель технологии и предпринимательства Стаж : педагогической работы (по специальности) –22 года, в данной должности – 22 года  стаж работы в данном учреждении – 22 года  </vt:lpstr>
      <vt:lpstr>Использование элементов  педагогических технологий</vt:lpstr>
      <vt:lpstr>Элементы информационно – коммуникационной технологии </vt:lpstr>
      <vt:lpstr>Элементы игровой технологии </vt:lpstr>
      <vt:lpstr>Элементы здоровьесберегающей технологии  </vt:lpstr>
      <vt:lpstr>Участие в конкурсах</vt:lpstr>
      <vt:lpstr>Слайд 8</vt:lpstr>
      <vt:lpstr>Муниципальный конкурс</vt:lpstr>
      <vt:lpstr>Всероссийский этап</vt:lpstr>
      <vt:lpstr>Внеурочная деятельность</vt:lpstr>
      <vt:lpstr>Слайд 12</vt:lpstr>
      <vt:lpstr>Распространение собственного опыта</vt:lpstr>
      <vt:lpstr>Публикации</vt:lpstr>
      <vt:lpstr>Публикация в СМИ  </vt:lpstr>
      <vt:lpstr>Методическая литература </vt:lpstr>
      <vt:lpstr>Технический специалист ППЭ</vt:lpstr>
      <vt:lpstr>Курсы повышения квалификации</vt:lpstr>
      <vt:lpstr>Общественная деятельность</vt:lpstr>
      <vt:lpstr>Слайд 20</vt:lpstr>
      <vt:lpstr>Слайд 21</vt:lpstr>
      <vt:lpstr>Мои грамоты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</dc:title>
  <dc:creator>Admin</dc:creator>
  <cp:lastModifiedBy>040914</cp:lastModifiedBy>
  <cp:revision>247</cp:revision>
  <dcterms:created xsi:type="dcterms:W3CDTF">2009-12-07T17:31:02Z</dcterms:created>
  <dcterms:modified xsi:type="dcterms:W3CDTF">2015-12-10T04:34:42Z</dcterms:modified>
</cp:coreProperties>
</file>