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Default Extension="emf" ContentType="image/x-emf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notesMasterIdLst>
    <p:notesMasterId r:id="rId25"/>
  </p:notesMasterIdLst>
  <p:sldIdLst>
    <p:sldId id="256" r:id="rId2"/>
    <p:sldId id="275" r:id="rId3"/>
    <p:sldId id="284" r:id="rId4"/>
    <p:sldId id="283" r:id="rId5"/>
    <p:sldId id="282" r:id="rId6"/>
    <p:sldId id="288" r:id="rId7"/>
    <p:sldId id="332" r:id="rId8"/>
    <p:sldId id="312" r:id="rId9"/>
    <p:sldId id="333" r:id="rId10"/>
    <p:sldId id="321" r:id="rId11"/>
    <p:sldId id="300" r:id="rId12"/>
    <p:sldId id="302" r:id="rId13"/>
    <p:sldId id="316" r:id="rId14"/>
    <p:sldId id="320" r:id="rId15"/>
    <p:sldId id="334" r:id="rId16"/>
    <p:sldId id="292" r:id="rId17"/>
    <p:sldId id="291" r:id="rId18"/>
    <p:sldId id="294" r:id="rId19"/>
    <p:sldId id="295" r:id="rId20"/>
    <p:sldId id="298" r:id="rId21"/>
    <p:sldId id="315" r:id="rId22"/>
    <p:sldId id="329" r:id="rId23"/>
    <p:sldId id="322" r:id="rId24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A50021"/>
    <a:srgbClr val="B92BA8"/>
    <a:srgbClr val="66FFFF"/>
    <a:srgbClr val="D9D927"/>
    <a:srgbClr val="561FE1"/>
    <a:srgbClr val="25C5DB"/>
    <a:srgbClr val="99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06" autoAdjust="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image" Target="../media/image3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E434A8A-1DE3-491B-9187-2FBAAF1DB238}" type="datetimeFigureOut">
              <a:rPr lang="ru-RU"/>
              <a:pPr>
                <a:defRPr/>
              </a:pPr>
              <a:t>10.12.2015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33BA6D8-9903-48C6-B126-DEFE9F945A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DC7FCAF-5566-453B-87F3-ED8D83815749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57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724D82F-C1CE-48CB-AE08-EB2414924C5E}" type="slidenum">
              <a:rPr lang="ru-RU" smtClean="0"/>
              <a:pPr/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68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C9019CD-FC22-4667-974E-1CC134FB9351}" type="slidenum">
              <a:rPr lang="ru-RU" smtClean="0"/>
              <a:pPr/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98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332BCD3-7FA2-4B32-9D7C-68292B591661}" type="slidenum">
              <a:rPr lang="ru-RU" smtClean="0"/>
              <a:pPr/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829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ECF1D2E-68AE-4C18-9BD5-F099325BFF18}" type="slidenum">
              <a:rPr lang="ru-RU" smtClean="0"/>
              <a:pPr/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839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107E456-CBBD-4D41-ADB9-370453976E2B}" type="slidenum">
              <a:rPr lang="ru-RU" smtClean="0"/>
              <a:pPr/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849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EA37204-3D55-46C5-BF61-29D655E32C76}" type="slidenum">
              <a:rPr lang="ru-RU" smtClean="0"/>
              <a:pPr/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860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4099EC-7BCF-4808-A447-84B0A99A9D70}" type="slidenum">
              <a:rPr lang="ru-RU" smtClean="0"/>
              <a:pPr/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870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CD47C5-DB36-48BA-99DE-CDA789541EFA}" type="slidenum">
              <a:rPr lang="ru-RU" smtClean="0"/>
              <a:pPr/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880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142AF2C-2BF4-4342-89E1-A8C46F8883B5}" type="slidenum">
              <a:rPr lang="ru-RU" smtClean="0"/>
              <a:pPr/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890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825ABC8-36B0-4558-8A45-E39BDE1A70A0}" type="slidenum">
              <a:rPr lang="ru-RU" smtClean="0"/>
              <a:pPr/>
              <a:t>19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12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AAAA8A1-DBA2-4E74-A40D-698D775DAEA4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901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73357F-017F-4240-AA37-C8E6EB597B37}" type="slidenum">
              <a:rPr lang="ru-RU" smtClean="0"/>
              <a:pPr/>
              <a:t>20</a:t>
            </a:fld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911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3D0FB54-27F4-4F54-AED4-A352A06E48D6}" type="slidenum">
              <a:rPr lang="ru-RU" smtClean="0"/>
              <a:pPr/>
              <a:t>21</a:t>
            </a:fld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921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A35730A-9B17-42B5-8B42-558661353505}" type="slidenum">
              <a:rPr lang="ru-RU" smtClean="0"/>
              <a:pPr/>
              <a:t>22</a:t>
            </a:fld>
            <a:endParaRPr lang="ru-RU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942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394B4E8-E8CE-4703-82AB-50568C8E5894}" type="slidenum">
              <a:rPr lang="ru-RU" smtClean="0"/>
              <a:pPr/>
              <a:t>23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700244D-7A44-4F62-A105-1F9A149BE1A1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93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CBF12BB-631B-4751-9E8B-E573D4CF9C0E}" type="slidenum">
              <a:rPr lang="ru-RU" smtClean="0"/>
              <a:pPr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C41AB8E-F3B9-4259-8305-CA91604C0F01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29A09E2-B5D1-4277-AD46-96F79F42CC10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86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D67DB95-65A7-4156-BAC7-3BD4CB4C67BD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96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7D934CB-3D0E-408D-BD69-C3454FDC16BC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37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B6EE894-2ABC-49D5-B61D-22C589FFF7A0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kumimoji="1" lang="ru-RU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kumimoji="1" lang="ru-RU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kumimoji="1" lang="ru-RU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-28"/>
              <a:ext cx="816" cy="4003"/>
              <a:chOff x="4944" y="-28"/>
              <a:chExt cx="816" cy="4003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-28"/>
                <a:ext cx="480" cy="1459"/>
                <a:chOff x="5280" y="-28"/>
                <a:chExt cx="480" cy="1459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525" y="-29"/>
                  <a:ext cx="174" cy="176"/>
                  <a:chOff x="1941" y="358"/>
                  <a:chExt cx="1689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941" y="358"/>
                    <a:ext cx="1689" cy="2560"/>
                    <a:chOff x="1941" y="358"/>
                    <a:chExt cx="1689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388" y="358"/>
                      <a:ext cx="1242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algn="l"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941" y="416"/>
                      <a:ext cx="854" cy="2065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algn="l">
                        <a:defRPr/>
                      </a:pPr>
                      <a:endParaRPr lang="ru-RU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78" y="147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>
                      <a:defRPr/>
                    </a:pPr>
                    <a:endParaRPr lang="ru-RU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853" y="780"/>
                    <a:ext cx="252" cy="538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l">
                      <a:defRPr/>
                    </a:pPr>
                    <a:endParaRPr lang="ru-RU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921" y="1638"/>
                    <a:ext cx="388" cy="349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l">
                      <a:defRPr/>
                    </a:pPr>
                    <a:endParaRPr lang="ru-RU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688" y="1958"/>
                    <a:ext cx="155" cy="567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l">
                      <a:defRPr/>
                    </a:pPr>
                    <a:endParaRPr lang="ru-RU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99" y="1638"/>
                    <a:ext cx="398" cy="247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l">
                      <a:defRPr/>
                    </a:pPr>
                    <a:endParaRPr lang="ru-RU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77" y="969"/>
                    <a:ext cx="233" cy="378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l">
                      <a:defRPr/>
                    </a:pPr>
                    <a:endParaRPr lang="ru-RU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 cstate="email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 cstate="email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 cstate="email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 cstate="email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 cstate="email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 cstate="email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 cstate="email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 cstate="email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 cstate="email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 cstate="email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 cstate="email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 cstate="email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 cstate="email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 cstate="email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 cstate="email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 cstate="email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 cstate="email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 cstate="email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 cstate="email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 cstate="email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 cstate="email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 cstate="email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 cstate="email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 cstate="email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 cstate="email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 cstate="email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 cstate="email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l">
                <a:defRPr/>
              </a:pPr>
              <a:endParaRPr lang="ru-RU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l">
                <a:defRPr/>
              </a:pPr>
              <a:endParaRPr lang="ru-RU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>
                <a:defRPr/>
              </a:pPr>
              <a:endParaRPr lang="ru-RU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 cstate="email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>
                <a:defRPr/>
              </a:pPr>
              <a:endParaRPr lang="ru-RU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 cstate="email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>
                <a:defRPr/>
              </a:pPr>
              <a:endParaRPr lang="ru-RU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l">
                <a:defRPr/>
              </a:pPr>
              <a:endParaRPr lang="ru-RU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>
                <a:defRPr/>
              </a:pPr>
              <a:endParaRPr lang="ru-RU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>
                <a:defRPr/>
              </a:pPr>
              <a:endParaRPr lang="ru-RU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kumimoji="1" lang="ru-RU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l">
                <a:defRPr/>
              </a:pPr>
              <a:endParaRPr lang="ru-RU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>
                <a:defRPr/>
              </a:pPr>
              <a:endParaRPr kumimoji="1" lang="ru-RU"/>
            </a:p>
          </p:txBody>
        </p:sp>
      </p:grpSp>
      <p:sp>
        <p:nvSpPr>
          <p:cNvPr id="11321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1322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BE6F3-BB64-42CC-B06F-3A2D98F5B3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1267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17" name="Rectangle 59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C6860F23-50DA-4498-A7FB-C247591BB8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3"/>
        </a:buBlip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4"/>
        </a:buBlip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5"/>
        </a:buBlip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72.jpeg"/><Relationship Id="rId7" Type="http://schemas.openxmlformats.org/officeDocument/2006/relationships/image" Target="../media/image7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Relationship Id="rId9" Type="http://schemas.openxmlformats.org/officeDocument/2006/relationships/image" Target="../media/image7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43063"/>
            <a:ext cx="6965950" cy="928687"/>
          </a:xfrm>
        </p:spPr>
        <p:txBody>
          <a:bodyPr/>
          <a:lstStyle/>
          <a:p>
            <a:pPr algn="r" eaLnBrk="1" hangingPunct="1"/>
            <a:r>
              <a:rPr lang="ru-RU" sz="4800" b="1" smtClean="0">
                <a:solidFill>
                  <a:srgbClr val="0E8521"/>
                </a:solidFill>
              </a:rPr>
              <a:t/>
            </a:r>
            <a:br>
              <a:rPr lang="ru-RU" sz="4800" b="1" smtClean="0">
                <a:solidFill>
                  <a:srgbClr val="0E8521"/>
                </a:solidFill>
              </a:rPr>
            </a:br>
            <a:r>
              <a:rPr lang="ru-RU" sz="4800" b="1" smtClean="0">
                <a:solidFill>
                  <a:srgbClr val="0E8521"/>
                </a:solidFill>
              </a:rPr>
              <a:t/>
            </a:r>
            <a:br>
              <a:rPr lang="ru-RU" sz="4800" b="1" smtClean="0">
                <a:solidFill>
                  <a:srgbClr val="0E8521"/>
                </a:solidFill>
              </a:rPr>
            </a:br>
            <a:r>
              <a:rPr lang="ru-RU" sz="4800" b="1" smtClean="0">
                <a:solidFill>
                  <a:srgbClr val="0E8521"/>
                </a:solidFill>
              </a:rPr>
              <a:t/>
            </a:r>
            <a:br>
              <a:rPr lang="ru-RU" sz="4800" b="1" smtClean="0">
                <a:solidFill>
                  <a:srgbClr val="0E8521"/>
                </a:solidFill>
              </a:rPr>
            </a:br>
            <a:r>
              <a:rPr lang="ru-RU" sz="4800" b="1" smtClean="0">
                <a:solidFill>
                  <a:srgbClr val="0E8521"/>
                </a:solidFill>
              </a:rPr>
              <a:t/>
            </a:r>
            <a:br>
              <a:rPr lang="ru-RU" sz="4800" b="1" smtClean="0">
                <a:solidFill>
                  <a:srgbClr val="0E8521"/>
                </a:solidFill>
              </a:rPr>
            </a:br>
            <a:r>
              <a:rPr lang="ru-RU" sz="4800" b="1" smtClean="0">
                <a:solidFill>
                  <a:srgbClr val="0E8521"/>
                </a:solidFill>
              </a:rPr>
              <a:t>Аналитический отчёт</a:t>
            </a:r>
            <a:br>
              <a:rPr lang="ru-RU" sz="4800" b="1" smtClean="0">
                <a:solidFill>
                  <a:srgbClr val="0E8521"/>
                </a:solidFill>
              </a:rPr>
            </a:br>
            <a:r>
              <a:rPr lang="ru-RU" sz="4800" b="1" smtClean="0">
                <a:solidFill>
                  <a:srgbClr val="0E8521"/>
                </a:solidFill>
              </a:rPr>
              <a:t/>
            </a:r>
            <a:br>
              <a:rPr lang="ru-RU" sz="4800" b="1" smtClean="0">
                <a:solidFill>
                  <a:srgbClr val="0E8521"/>
                </a:solidFill>
              </a:rPr>
            </a:br>
            <a:r>
              <a:rPr lang="ru-RU" sz="4800" b="1" smtClean="0">
                <a:solidFill>
                  <a:srgbClr val="0E8521"/>
                </a:solidFill>
              </a:rPr>
              <a:t/>
            </a:r>
            <a:br>
              <a:rPr lang="ru-RU" sz="4800" b="1" smtClean="0">
                <a:solidFill>
                  <a:srgbClr val="0E8521"/>
                </a:solidFill>
              </a:rPr>
            </a:br>
            <a:r>
              <a:rPr lang="ru-RU" sz="2400" b="1" smtClean="0">
                <a:solidFill>
                  <a:srgbClr val="0E8521"/>
                </a:solidFill>
              </a:rPr>
              <a:t>Учителя ИЗО, технологии</a:t>
            </a:r>
            <a:br>
              <a:rPr lang="ru-RU" sz="2400" b="1" smtClean="0">
                <a:solidFill>
                  <a:srgbClr val="0E8521"/>
                </a:solidFill>
              </a:rPr>
            </a:br>
            <a:r>
              <a:rPr lang="ru-RU" sz="2400" b="1" smtClean="0">
                <a:solidFill>
                  <a:srgbClr val="0E8521"/>
                </a:solidFill>
              </a:rPr>
              <a:t>Дунаевой Татьяны Николаевны</a:t>
            </a:r>
            <a:br>
              <a:rPr lang="ru-RU" sz="2400" b="1" smtClean="0">
                <a:solidFill>
                  <a:srgbClr val="0E8521"/>
                </a:solidFill>
              </a:rPr>
            </a:br>
            <a:r>
              <a:rPr lang="ru-RU" sz="4800" b="1" smtClean="0">
                <a:solidFill>
                  <a:srgbClr val="0E8521"/>
                </a:solidFill>
              </a:rPr>
              <a:t/>
            </a:r>
            <a:br>
              <a:rPr lang="ru-RU" sz="4800" b="1" smtClean="0">
                <a:solidFill>
                  <a:srgbClr val="0E8521"/>
                </a:solidFill>
              </a:rPr>
            </a:br>
            <a:endParaRPr lang="ru-RU" sz="2000" b="1" i="1" smtClean="0">
              <a:solidFill>
                <a:srgbClr val="0E8521"/>
              </a:solidFill>
              <a:latin typeface="Book Antiqua" pitchFamily="18" charset="0"/>
            </a:endParaRPr>
          </a:p>
        </p:txBody>
      </p:sp>
      <p:sp>
        <p:nvSpPr>
          <p:cNvPr id="13315" name="Прямоугольник 2"/>
          <p:cNvSpPr>
            <a:spLocks noChangeArrowheads="1"/>
          </p:cNvSpPr>
          <p:nvPr/>
        </p:nvSpPr>
        <p:spPr bwMode="auto">
          <a:xfrm>
            <a:off x="571500" y="571500"/>
            <a:ext cx="62865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2060"/>
                </a:solidFill>
              </a:rPr>
              <a:t>Муниципальное общеобразовательное учреждение «Деевская средняя общеобразовательная школа»</a:t>
            </a:r>
          </a:p>
        </p:txBody>
      </p:sp>
      <p:pic>
        <p:nvPicPr>
          <p:cNvPr id="13316" name="Рисунок 5" descr="C:\Users\1\Desktop\img8.jpg"/>
          <p:cNvPicPr>
            <a:picLocks noChangeAspect="1" noChangeArrowheads="1"/>
          </p:cNvPicPr>
          <p:nvPr/>
        </p:nvPicPr>
        <p:blipFill>
          <a:blip r:embed="rId3" cstate="email"/>
          <a:srcRect l="64297" t="11549"/>
          <a:stretch>
            <a:fillRect/>
          </a:stretch>
        </p:blipFill>
        <p:spPr bwMode="auto">
          <a:xfrm>
            <a:off x="357188" y="3143250"/>
            <a:ext cx="2124075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428625" y="285750"/>
            <a:ext cx="7294563" cy="1000125"/>
          </a:xfrm>
        </p:spPr>
        <p:txBody>
          <a:bodyPr/>
          <a:lstStyle/>
          <a:p>
            <a:pPr algn="ctr">
              <a:defRPr/>
            </a:pPr>
            <a:r>
              <a:rPr lang="ru-RU" sz="3600" b="1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+mn-lt"/>
              </a:rPr>
              <a:t>Всероссийский этап</a:t>
            </a:r>
            <a:endParaRPr lang="ru-RU" sz="3600" b="1" dirty="0">
              <a:solidFill>
                <a:schemeClr val="bg2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92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2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2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218" name="Object 1"/>
          <p:cNvGraphicFramePr>
            <a:graphicFrameLocks noChangeAspect="1"/>
          </p:cNvGraphicFramePr>
          <p:nvPr/>
        </p:nvGraphicFramePr>
        <p:xfrm>
          <a:off x="285750" y="2714625"/>
          <a:ext cx="2635250" cy="4021138"/>
        </p:xfrm>
        <a:graphic>
          <a:graphicData uri="http://schemas.openxmlformats.org/presentationml/2006/ole">
            <p:oleObj spid="_x0000_s9218" name="Acrobat Document" r:id="rId4" imgW="5667119" imgH="8019810" progId="AcroExch.Document.7">
              <p:embed/>
            </p:oleObj>
          </a:graphicData>
        </a:graphic>
      </p:graphicFrame>
      <p:graphicFrame>
        <p:nvGraphicFramePr>
          <p:cNvPr id="9219" name="Object 3"/>
          <p:cNvGraphicFramePr>
            <a:graphicFrameLocks noChangeAspect="1"/>
          </p:cNvGraphicFramePr>
          <p:nvPr/>
        </p:nvGraphicFramePr>
        <p:xfrm>
          <a:off x="2643188" y="1071563"/>
          <a:ext cx="2543175" cy="3786187"/>
        </p:xfrm>
        <a:graphic>
          <a:graphicData uri="http://schemas.openxmlformats.org/presentationml/2006/ole">
            <p:oleObj spid="_x0000_s9219" name="Acrobat Document" r:id="rId5" imgW="5667119" imgH="8019810" progId="AcroExch.Document.7">
              <p:embed/>
            </p:oleObj>
          </a:graphicData>
        </a:graphic>
      </p:graphicFrame>
      <p:graphicFrame>
        <p:nvGraphicFramePr>
          <p:cNvPr id="9220" name="Object 7"/>
          <p:cNvGraphicFramePr>
            <a:graphicFrameLocks noChangeAspect="1"/>
          </p:cNvGraphicFramePr>
          <p:nvPr/>
        </p:nvGraphicFramePr>
        <p:xfrm>
          <a:off x="4929188" y="2428875"/>
          <a:ext cx="2735262" cy="4105275"/>
        </p:xfrm>
        <a:graphic>
          <a:graphicData uri="http://schemas.openxmlformats.org/presentationml/2006/ole">
            <p:oleObj spid="_x0000_s9220" name="Acrobat Document" r:id="rId6" imgW="5667119" imgH="8019810" progId="AcroExch.Document.7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57188" y="285750"/>
            <a:ext cx="7294562" cy="1000125"/>
          </a:xfrm>
        </p:spPr>
        <p:txBody>
          <a:bodyPr/>
          <a:lstStyle/>
          <a:p>
            <a:pPr algn="ctr">
              <a:defRPr/>
            </a:pPr>
            <a:r>
              <a:rPr lang="ru-RU" sz="3600" b="1" dirty="0" smtClean="0">
                <a:solidFill>
                  <a:schemeClr val="bg2">
                    <a:lumMod val="75000"/>
                    <a:lumOff val="25000"/>
                  </a:schemeClr>
                </a:solidFill>
              </a:rPr>
              <a:t>Внеурочная деятельность</a:t>
            </a:r>
            <a:endParaRPr lang="ru-RU" sz="3600" dirty="0">
              <a:solidFill>
                <a:schemeClr val="bg2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31747" name="Рисунок 8" descr="C:\Users\1\Desktop\IMG_623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29063" y="1143000"/>
            <a:ext cx="2928937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Рисунок 10" descr="C:\Users\1\Desktop\Аттестация\DSC02702.JPG"/>
          <p:cNvPicPr>
            <a:picLocks noChangeAspect="1" noChangeArrowheads="1"/>
          </p:cNvPicPr>
          <p:nvPr/>
        </p:nvPicPr>
        <p:blipFill>
          <a:blip r:embed="rId4" cstate="email"/>
          <a:srcRect l="26295" t="18518" r="24960" b="9972"/>
          <a:stretch>
            <a:fillRect/>
          </a:stretch>
        </p:blipFill>
        <p:spPr bwMode="auto">
          <a:xfrm>
            <a:off x="714375" y="1143000"/>
            <a:ext cx="27146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Рисунок 8" descr="DSCN129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14875" y="4500563"/>
            <a:ext cx="26860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Рисунок 9" descr="G:\это я\IMG_1510.JPG"/>
          <p:cNvPicPr>
            <a:picLocks noChangeAspect="1" noChangeArrowheads="1"/>
          </p:cNvPicPr>
          <p:nvPr/>
        </p:nvPicPr>
        <p:blipFill>
          <a:blip r:embed="rId6" cstate="email"/>
          <a:srcRect l="14751" t="5556" r="14697" b="27991"/>
          <a:stretch>
            <a:fillRect/>
          </a:stretch>
        </p:blipFill>
        <p:spPr bwMode="auto">
          <a:xfrm>
            <a:off x="857250" y="4572000"/>
            <a:ext cx="2857500" cy="190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Рисунок 6" descr="G:\отчёт по будь здоров\DSC02581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571750" y="2928938"/>
            <a:ext cx="2520950" cy="164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57188" y="285750"/>
            <a:ext cx="7294562" cy="1000125"/>
          </a:xfrm>
        </p:spPr>
        <p:txBody>
          <a:bodyPr/>
          <a:lstStyle/>
          <a:p>
            <a:pPr>
              <a:defRPr/>
            </a:pPr>
            <a:endParaRPr lang="ru-RU" sz="36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33795" name="Рисунок 2" descr="C:\Users\1\Pictures\2015-11-05\001.jpg"/>
          <p:cNvPicPr>
            <a:picLocks noChangeAspect="1" noChangeArrowheads="1"/>
          </p:cNvPicPr>
          <p:nvPr/>
        </p:nvPicPr>
        <p:blipFill>
          <a:blip r:embed="rId3" cstate="email"/>
          <a:srcRect l="1604" r="2803" b="4901"/>
          <a:stretch>
            <a:fillRect/>
          </a:stretch>
        </p:blipFill>
        <p:spPr bwMode="auto">
          <a:xfrm rot="272423">
            <a:off x="4092575" y="1546225"/>
            <a:ext cx="3125788" cy="426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Рисунок 3" descr="C:\Users\1\Desktop\Аттестация\фото\CAM00325.jpg"/>
          <p:cNvPicPr>
            <a:picLocks noChangeAspect="1" noChangeArrowheads="1"/>
          </p:cNvPicPr>
          <p:nvPr/>
        </p:nvPicPr>
        <p:blipFill>
          <a:blip r:embed="rId4" cstate="email">
            <a:lum bright="10000"/>
          </a:blip>
          <a:srcRect l="3207" r="9727" b="1205"/>
          <a:stretch>
            <a:fillRect/>
          </a:stretch>
        </p:blipFill>
        <p:spPr bwMode="auto">
          <a:xfrm rot="-257209">
            <a:off x="646113" y="1658938"/>
            <a:ext cx="2643187" cy="401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57188" y="285750"/>
            <a:ext cx="7143750" cy="1071563"/>
          </a:xfrm>
        </p:spPr>
        <p:txBody>
          <a:bodyPr/>
          <a:lstStyle/>
          <a:p>
            <a:pPr>
              <a:defRPr/>
            </a:pPr>
            <a:r>
              <a:rPr lang="ru-RU" sz="3600" b="1" dirty="0" smtClean="0">
                <a:solidFill>
                  <a:schemeClr val="bg2">
                    <a:lumMod val="75000"/>
                    <a:lumOff val="25000"/>
                  </a:schemeClr>
                </a:solidFill>
              </a:rPr>
              <a:t>Распространение собственного опыта</a:t>
            </a:r>
            <a:endParaRPr lang="ru-RU" sz="3600" dirty="0">
              <a:solidFill>
                <a:schemeClr val="bg2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36867" name="Рисунок 3" descr="C:\Users\1\Desktop\IMG_5880.JPG"/>
          <p:cNvPicPr>
            <a:picLocks noChangeAspect="1" noChangeArrowheads="1"/>
          </p:cNvPicPr>
          <p:nvPr/>
        </p:nvPicPr>
        <p:blipFill>
          <a:blip r:embed="rId3" cstate="email">
            <a:lum bright="10000"/>
          </a:blip>
          <a:srcRect l="10902" t="4701" b="20085"/>
          <a:stretch>
            <a:fillRect/>
          </a:stretch>
        </p:blipFill>
        <p:spPr bwMode="auto">
          <a:xfrm>
            <a:off x="4714875" y="4572000"/>
            <a:ext cx="2714625" cy="180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Рисунок 4" descr="C:\Users\1\Desktop\Аттестация\DSC02585.JPG"/>
          <p:cNvPicPr>
            <a:picLocks noChangeAspect="1" noChangeArrowheads="1"/>
          </p:cNvPicPr>
          <p:nvPr/>
        </p:nvPicPr>
        <p:blipFill>
          <a:blip r:embed="rId4" cstate="email">
            <a:lum bright="10000"/>
          </a:blip>
          <a:srcRect l="16034" t="15385" r="16463" b="9117"/>
          <a:stretch>
            <a:fillRect/>
          </a:stretch>
        </p:blipFill>
        <p:spPr bwMode="auto">
          <a:xfrm>
            <a:off x="285750" y="1500188"/>
            <a:ext cx="3571875" cy="216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Рисунок 5" descr="C:\Users\1\Pictures\2015-11-05\001.jpg"/>
          <p:cNvPicPr>
            <a:picLocks noChangeAspect="1" noChangeArrowheads="1"/>
          </p:cNvPicPr>
          <p:nvPr/>
        </p:nvPicPr>
        <p:blipFill>
          <a:blip r:embed="rId5" cstate="email"/>
          <a:srcRect l="17155" t="52509" r="17744" b="15286"/>
          <a:stretch>
            <a:fillRect/>
          </a:stretch>
        </p:blipFill>
        <p:spPr bwMode="auto">
          <a:xfrm>
            <a:off x="214313" y="4572000"/>
            <a:ext cx="2752725" cy="184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Рисунок 6" descr="G:\P1030253.JPG"/>
          <p:cNvPicPr>
            <a:picLocks noChangeAspect="1" noChangeArrowheads="1"/>
          </p:cNvPicPr>
          <p:nvPr/>
        </p:nvPicPr>
        <p:blipFill>
          <a:blip r:embed="rId6" cstate="email"/>
          <a:srcRect l="3688" t="13248"/>
          <a:stretch>
            <a:fillRect/>
          </a:stretch>
        </p:blipFill>
        <p:spPr bwMode="auto">
          <a:xfrm>
            <a:off x="4286250" y="1500188"/>
            <a:ext cx="314325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Рисунок 3" descr="school045.jpg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13" y="142875"/>
            <a:ext cx="1714500" cy="128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2" name="Рисунок 7" descr="G:\DSC_1121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500313" y="3429000"/>
            <a:ext cx="2643187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57188" y="285750"/>
            <a:ext cx="7294562" cy="1000125"/>
          </a:xfrm>
        </p:spPr>
        <p:txBody>
          <a:bodyPr/>
          <a:lstStyle/>
          <a:p>
            <a:pPr algn="ctr">
              <a:defRPr/>
            </a:pP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Публикации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789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37893" name="Рисунок 4" descr="C:\Users\1\Desktop\Аттестация\Dunaeva_Tatyana_Nikolaevna-test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-641171">
            <a:off x="546100" y="1504950"/>
            <a:ext cx="3357563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Рисунок 5" descr="C:\Users\1\Desktop\Аттестация\Свидетельство_УчебныеПрезентации.РФ-5222.jpg"/>
          <p:cNvPicPr>
            <a:picLocks noChangeAspect="1" noChangeArrowheads="1"/>
          </p:cNvPicPr>
          <p:nvPr/>
        </p:nvPicPr>
        <p:blipFill>
          <a:blip r:embed="rId4" cstate="email"/>
          <a:srcRect t="2737"/>
          <a:stretch>
            <a:fillRect/>
          </a:stretch>
        </p:blipFill>
        <p:spPr bwMode="auto">
          <a:xfrm>
            <a:off x="4857750" y="1357313"/>
            <a:ext cx="2786063" cy="437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Рисунок 6" descr="C:\Users\1\Desktop\Аттестация\копилка уроков\конструкт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-855824">
            <a:off x="431800" y="4216400"/>
            <a:ext cx="2589213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6" name="Рисунок 8" descr="C:\Users\1\Desktop\Аттестация\копилка уроков\тест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111375" y="2611438"/>
            <a:ext cx="2535238" cy="194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563563" y="285750"/>
            <a:ext cx="7294562" cy="1000125"/>
          </a:xfrm>
        </p:spPr>
        <p:txBody>
          <a:bodyPr/>
          <a:lstStyle/>
          <a:p>
            <a:pPr algn="ctr">
              <a:defRPr/>
            </a:pP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Публикация в СМИ  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89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38917" name="Рисунок 8" descr="C:\Users\1\Pictures\2015-11-20\001.jpg"/>
          <p:cNvPicPr>
            <a:picLocks noChangeAspect="1" noChangeArrowheads="1"/>
          </p:cNvPicPr>
          <p:nvPr/>
        </p:nvPicPr>
        <p:blipFill>
          <a:blip r:embed="rId3" cstate="email"/>
          <a:srcRect l="38335" t="23688" r="9537" b="25554"/>
          <a:stretch>
            <a:fillRect/>
          </a:stretch>
        </p:blipFill>
        <p:spPr bwMode="auto">
          <a:xfrm rot="-620405">
            <a:off x="677863" y="1411288"/>
            <a:ext cx="34163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Рисунок 5" descr="G:\осенины 2\IMG_6242.JPG"/>
          <p:cNvPicPr>
            <a:picLocks noChangeAspect="1" noChangeArrowheads="1"/>
          </p:cNvPicPr>
          <p:nvPr/>
        </p:nvPicPr>
        <p:blipFill>
          <a:blip r:embed="rId4" cstate="email"/>
          <a:srcRect l="12375" t="10106"/>
          <a:stretch>
            <a:fillRect/>
          </a:stretch>
        </p:blipFill>
        <p:spPr bwMode="auto">
          <a:xfrm>
            <a:off x="4429125" y="1571625"/>
            <a:ext cx="2914650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57188" y="285750"/>
            <a:ext cx="7294562" cy="1000125"/>
          </a:xfrm>
        </p:spPr>
        <p:txBody>
          <a:bodyPr/>
          <a:lstStyle/>
          <a:p>
            <a:pPr algn="ctr">
              <a:defRPr/>
            </a:pPr>
            <a:r>
              <a:rPr lang="ru-RU" sz="3600" b="1" dirty="0" smtClean="0">
                <a:solidFill>
                  <a:schemeClr val="bg2">
                    <a:lumMod val="75000"/>
                    <a:lumOff val="25000"/>
                  </a:schemeClr>
                </a:solidFill>
              </a:rPr>
              <a:t>Методическая литература</a:t>
            </a:r>
            <a:br>
              <a:rPr lang="ru-RU" sz="3600" b="1" dirty="0" smtClean="0">
                <a:solidFill>
                  <a:schemeClr val="bg2">
                    <a:lumMod val="75000"/>
                    <a:lumOff val="25000"/>
                  </a:schemeClr>
                </a:solidFill>
              </a:rPr>
            </a:br>
            <a:endParaRPr lang="ru-RU" sz="3600" b="1" dirty="0">
              <a:solidFill>
                <a:schemeClr val="bg2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39939" name="Рисунок 4" descr="C:\Users\1\Desktop\DSC03062.JPG"/>
          <p:cNvPicPr>
            <a:picLocks noChangeAspect="1" noChangeArrowheads="1"/>
          </p:cNvPicPr>
          <p:nvPr/>
        </p:nvPicPr>
        <p:blipFill>
          <a:blip r:embed="rId3" cstate="email">
            <a:lum bright="10000"/>
          </a:blip>
          <a:srcRect l="13469" r="6522"/>
          <a:stretch>
            <a:fillRect/>
          </a:stretch>
        </p:blipFill>
        <p:spPr bwMode="auto">
          <a:xfrm>
            <a:off x="357188" y="1214438"/>
            <a:ext cx="7072312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57188" y="285750"/>
            <a:ext cx="7294562" cy="1000125"/>
          </a:xfrm>
        </p:spPr>
        <p:txBody>
          <a:bodyPr/>
          <a:lstStyle/>
          <a:p>
            <a:pPr>
              <a:defRPr/>
            </a:pPr>
            <a:r>
              <a:rPr lang="ru-RU" sz="3600" b="1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+mn-lt"/>
              </a:rPr>
              <a:t>Технический специалист ППЭ</a:t>
            </a:r>
            <a:endParaRPr lang="ru-RU" sz="3600" dirty="0">
              <a:solidFill>
                <a:schemeClr val="bg2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40963" name="Рисунок 7" descr="C:\Users\1\Desktop\Аттестация\фото\CAM00320.jpg"/>
          <p:cNvPicPr>
            <a:picLocks noChangeAspect="1" noChangeArrowheads="1"/>
          </p:cNvPicPr>
          <p:nvPr/>
        </p:nvPicPr>
        <p:blipFill>
          <a:blip r:embed="rId3" cstate="email">
            <a:lum bright="20000"/>
          </a:blip>
          <a:srcRect l="24741" t="7068" r="17534" b="20927"/>
          <a:stretch>
            <a:fillRect/>
          </a:stretch>
        </p:blipFill>
        <p:spPr bwMode="auto">
          <a:xfrm>
            <a:off x="5857875" y="3357563"/>
            <a:ext cx="1866900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Рисунок 6" descr="C:\Users\1\Desktop\DSC03013.JPG"/>
          <p:cNvPicPr>
            <a:picLocks noChangeAspect="1" noChangeArrowheads="1"/>
          </p:cNvPicPr>
          <p:nvPr/>
        </p:nvPicPr>
        <p:blipFill>
          <a:blip r:embed="rId4" cstate="email">
            <a:lum bright="10000"/>
          </a:blip>
          <a:srcRect l="18118" t="7977" r="17104" b="10255"/>
          <a:stretch>
            <a:fillRect/>
          </a:stretch>
        </p:blipFill>
        <p:spPr bwMode="auto">
          <a:xfrm rot="-448758">
            <a:off x="436563" y="1670050"/>
            <a:ext cx="5056187" cy="375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57188" y="285750"/>
            <a:ext cx="7294562" cy="1000125"/>
          </a:xfrm>
        </p:spPr>
        <p:txBody>
          <a:bodyPr/>
          <a:lstStyle/>
          <a:p>
            <a:pPr algn="ctr">
              <a:defRPr/>
            </a:pPr>
            <a:r>
              <a:rPr lang="ru-RU" sz="3600" b="1" dirty="0" smtClean="0">
                <a:solidFill>
                  <a:schemeClr val="bg2">
                    <a:lumMod val="75000"/>
                    <a:lumOff val="25000"/>
                  </a:schemeClr>
                </a:solidFill>
              </a:rPr>
              <a:t>Курсы повышения квалификации</a:t>
            </a:r>
            <a:endParaRPr lang="ru-RU" sz="3600" dirty="0">
              <a:solidFill>
                <a:schemeClr val="bg2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41987" name="Рисунок 2" descr="C:\Users\1\Desktop\DSC03010.JPG"/>
          <p:cNvPicPr>
            <a:picLocks noChangeAspect="1" noChangeArrowheads="1"/>
          </p:cNvPicPr>
          <p:nvPr/>
        </p:nvPicPr>
        <p:blipFill>
          <a:blip r:embed="rId3" cstate="email">
            <a:lum bright="10000"/>
          </a:blip>
          <a:srcRect l="8498" t="9402" r="9888" b="3989"/>
          <a:stretch>
            <a:fillRect/>
          </a:stretch>
        </p:blipFill>
        <p:spPr bwMode="auto">
          <a:xfrm>
            <a:off x="500063" y="1571625"/>
            <a:ext cx="7072312" cy="464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57188" y="142875"/>
            <a:ext cx="7294562" cy="785813"/>
          </a:xfrm>
        </p:spPr>
        <p:txBody>
          <a:bodyPr/>
          <a:lstStyle/>
          <a:p>
            <a:pPr algn="ctr">
              <a:defRPr/>
            </a:pPr>
            <a:r>
              <a:rPr lang="ru-RU" sz="3600" b="1" dirty="0" smtClean="0">
                <a:solidFill>
                  <a:schemeClr val="bg2">
                    <a:lumMod val="75000"/>
                    <a:lumOff val="25000"/>
                  </a:schemeClr>
                </a:solidFill>
              </a:rPr>
              <a:t>Общественная деятельность</a:t>
            </a:r>
            <a:endParaRPr lang="ru-RU" sz="3600" dirty="0">
              <a:solidFill>
                <a:schemeClr val="bg2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43011" name="Рисунок 2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313" y="1000125"/>
            <a:ext cx="3786187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Рисунок 6" descr="C:\Users\1\Pictures\2015-11-05\001.jpg"/>
          <p:cNvPicPr>
            <a:picLocks noChangeAspect="1" noChangeArrowheads="1"/>
          </p:cNvPicPr>
          <p:nvPr/>
        </p:nvPicPr>
        <p:blipFill>
          <a:blip r:embed="rId4" cstate="email"/>
          <a:srcRect l="15553" t="37691" r="17073" b="26604"/>
          <a:stretch>
            <a:fillRect/>
          </a:stretch>
        </p:blipFill>
        <p:spPr bwMode="auto">
          <a:xfrm>
            <a:off x="4572000" y="1071563"/>
            <a:ext cx="30003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Рисунок 9" descr="C:\Users\1\Desktop\Аттестация\это я\Копия 12092012316.jpg"/>
          <p:cNvPicPr>
            <a:picLocks noChangeAspect="1" noChangeArrowheads="1"/>
          </p:cNvPicPr>
          <p:nvPr/>
        </p:nvPicPr>
        <p:blipFill>
          <a:blip r:embed="rId5" cstate="email">
            <a:lum bright="20000"/>
          </a:blip>
          <a:srcRect l="12155" t="22911" r="14917"/>
          <a:stretch>
            <a:fillRect/>
          </a:stretch>
        </p:blipFill>
        <p:spPr bwMode="auto">
          <a:xfrm>
            <a:off x="2428875" y="3714750"/>
            <a:ext cx="2052638" cy="250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Рисунок 10" descr="C:\Users\1\Desktop\Аттестация\CAM00230.jpg"/>
          <p:cNvPicPr>
            <a:picLocks noChangeAspect="1" noChangeArrowheads="1"/>
          </p:cNvPicPr>
          <p:nvPr/>
        </p:nvPicPr>
        <p:blipFill>
          <a:blip r:embed="rId6" cstate="email"/>
          <a:srcRect l="7536" t="14784" b="12981"/>
          <a:stretch>
            <a:fillRect/>
          </a:stretch>
        </p:blipFill>
        <p:spPr bwMode="auto">
          <a:xfrm>
            <a:off x="5857875" y="3000375"/>
            <a:ext cx="15716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5" name="Рисунок 8" descr="C:\Users\1\Desktop\Аттестация\это я\SAM_3999.JPG"/>
          <p:cNvPicPr>
            <a:picLocks noChangeAspect="1" noChangeArrowheads="1"/>
          </p:cNvPicPr>
          <p:nvPr/>
        </p:nvPicPr>
        <p:blipFill>
          <a:blip r:embed="rId7" cstate="email"/>
          <a:srcRect l="33511" t="10043" b="8762"/>
          <a:stretch>
            <a:fillRect/>
          </a:stretch>
        </p:blipFill>
        <p:spPr bwMode="auto">
          <a:xfrm>
            <a:off x="4500563" y="4572000"/>
            <a:ext cx="2286000" cy="211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6" name="Рисунок 11" descr="G:\Новая папка ф\DSC03011.JPG"/>
          <p:cNvPicPr>
            <a:picLocks noChangeAspect="1" noChangeArrowheads="1"/>
          </p:cNvPicPr>
          <p:nvPr/>
        </p:nvPicPr>
        <p:blipFill>
          <a:blip r:embed="rId8" cstate="email"/>
          <a:srcRect t="20923" r="10870"/>
          <a:stretch>
            <a:fillRect/>
          </a:stretch>
        </p:blipFill>
        <p:spPr bwMode="auto">
          <a:xfrm>
            <a:off x="285750" y="3714750"/>
            <a:ext cx="2000250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357563" y="1370013"/>
            <a:ext cx="4294187" cy="4416425"/>
          </a:xfrm>
        </p:spPr>
        <p:txBody>
          <a:bodyPr/>
          <a:lstStyle/>
          <a:p>
            <a:pPr>
              <a:defRPr/>
            </a:pPr>
            <a:r>
              <a:rPr lang="ru-RU" sz="4800" b="1" dirty="0" smtClean="0">
                <a:solidFill>
                  <a:schemeClr val="bg2">
                    <a:lumMod val="75000"/>
                    <a:lumOff val="25000"/>
                  </a:schemeClr>
                </a:solidFill>
              </a:rPr>
              <a:t/>
            </a:r>
            <a:br>
              <a:rPr lang="ru-RU" sz="4800" b="1" dirty="0" smtClean="0">
                <a:solidFill>
                  <a:schemeClr val="bg2">
                    <a:lumMod val="75000"/>
                    <a:lumOff val="25000"/>
                  </a:schemeClr>
                </a:solidFill>
              </a:rPr>
            </a:br>
            <a:r>
              <a:rPr lang="ru-RU" sz="2000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+mn-lt"/>
              </a:rPr>
              <a:t>Образование:  высшее,</a:t>
            </a:r>
            <a:br>
              <a:rPr lang="ru-RU" sz="2000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+mn-lt"/>
              </a:rPr>
            </a:br>
            <a:r>
              <a:rPr lang="ru-RU" sz="2000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+mn-lt"/>
              </a:rPr>
              <a:t>в 2003 году окончила Уральский государственный педагогический университет</a:t>
            </a:r>
            <a:br>
              <a:rPr lang="ru-RU" sz="2000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+mn-lt"/>
              </a:rPr>
            </a:br>
            <a:r>
              <a:rPr lang="ru-RU" sz="2000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+mn-lt"/>
              </a:rPr>
              <a:t>Квалификация: учитель технологии и предпринимательства</a:t>
            </a:r>
            <a:br>
              <a:rPr lang="ru-RU" sz="2000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+mn-lt"/>
              </a:rPr>
            </a:br>
            <a:r>
              <a:rPr lang="ru-RU" sz="2000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+mn-lt"/>
              </a:rPr>
              <a:t>Стаж :</a:t>
            </a:r>
            <a:br>
              <a:rPr lang="ru-RU" sz="2000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+mn-lt"/>
              </a:rPr>
            </a:br>
            <a:r>
              <a:rPr lang="ru-RU" sz="2000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+mn-lt"/>
              </a:rPr>
              <a:t>педагогической работы (по специальности) –22 года,</a:t>
            </a:r>
            <a:br>
              <a:rPr lang="ru-RU" sz="2000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+mn-lt"/>
              </a:rPr>
            </a:br>
            <a:r>
              <a:rPr lang="ru-RU" sz="2000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+mn-lt"/>
              </a:rPr>
              <a:t>в данной должности – 22 года </a:t>
            </a:r>
            <a:br>
              <a:rPr lang="ru-RU" sz="2000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+mn-lt"/>
              </a:rPr>
            </a:br>
            <a:r>
              <a:rPr lang="ru-RU" sz="2000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+mn-lt"/>
              </a:rPr>
              <a:t>стаж работы в данном учреждении – 22 года</a:t>
            </a:r>
            <a:r>
              <a:rPr lang="ru-RU" sz="2000" dirty="0" smtClean="0">
                <a:solidFill>
                  <a:srgbClr val="FFC000"/>
                </a:solidFill>
                <a:latin typeface="+mn-lt"/>
              </a:rPr>
              <a:t/>
            </a:r>
            <a:br>
              <a:rPr lang="ru-RU" sz="2000" dirty="0" smtClean="0">
                <a:solidFill>
                  <a:srgbClr val="FFC000"/>
                </a:solidFill>
                <a:latin typeface="+mn-lt"/>
              </a:rPr>
            </a:br>
            <a:r>
              <a:rPr lang="ru-RU" sz="4800" b="1" dirty="0" smtClean="0">
                <a:solidFill>
                  <a:srgbClr val="0E8521"/>
                </a:solidFill>
              </a:rPr>
              <a:t/>
            </a:r>
            <a:br>
              <a:rPr lang="ru-RU" sz="4800" b="1" dirty="0" smtClean="0">
                <a:solidFill>
                  <a:srgbClr val="0E8521"/>
                </a:solidFill>
              </a:rPr>
            </a:br>
            <a:endParaRPr lang="ru-RU" sz="2000" b="1" i="1" dirty="0" smtClean="0">
              <a:solidFill>
                <a:srgbClr val="0E8521"/>
              </a:solidFill>
              <a:latin typeface="Book Antiqua" pitchFamily="18" charset="0"/>
            </a:endParaRPr>
          </a:p>
        </p:txBody>
      </p:sp>
      <p:sp>
        <p:nvSpPr>
          <p:cNvPr id="13315" name="Прямоугольник 2"/>
          <p:cNvSpPr>
            <a:spLocks noChangeArrowheads="1"/>
          </p:cNvSpPr>
          <p:nvPr/>
        </p:nvSpPr>
        <p:spPr bwMode="auto">
          <a:xfrm>
            <a:off x="428625" y="642938"/>
            <a:ext cx="6858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chemeClr val="bg2">
                    <a:lumMod val="75000"/>
                    <a:lumOff val="25000"/>
                  </a:schemeClr>
                </a:solidFill>
              </a:rPr>
              <a:t>Сведения о педагоге</a:t>
            </a:r>
            <a:endParaRPr lang="ru-RU" sz="3600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4340" name="Рисунок 3" descr="C:\Users\1\Pictures\2015-11-03\002.jpg"/>
          <p:cNvPicPr>
            <a:picLocks noChangeAspect="1" noChangeArrowheads="1"/>
          </p:cNvPicPr>
          <p:nvPr/>
        </p:nvPicPr>
        <p:blipFill>
          <a:blip r:embed="rId3" cstate="email"/>
          <a:srcRect l="60770" t="9904" r="7152" b="29568"/>
          <a:stretch>
            <a:fillRect/>
          </a:stretch>
        </p:blipFill>
        <p:spPr bwMode="auto">
          <a:xfrm>
            <a:off x="428625" y="1471613"/>
            <a:ext cx="2786063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57188" y="285750"/>
            <a:ext cx="7294562" cy="1000125"/>
          </a:xfrm>
        </p:spPr>
        <p:txBody>
          <a:bodyPr/>
          <a:lstStyle/>
          <a:p>
            <a:pPr>
              <a:defRPr/>
            </a:pPr>
            <a:endParaRPr lang="ru-RU" sz="36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4035" name="Рисунок 8" descr="D:\Архив\фотографии\грани талантов\DSC_256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88" y="142875"/>
            <a:ext cx="3286125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Рисунок 9" descr="D:\Архив\фотографии\грани талантов\DSC_255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29063" y="142875"/>
            <a:ext cx="31432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Рисунок 12" descr="C:\Users\1\Pictures\2015-11-05\001.jpg"/>
          <p:cNvPicPr>
            <a:picLocks noChangeAspect="1" noChangeArrowheads="1"/>
          </p:cNvPicPr>
          <p:nvPr/>
        </p:nvPicPr>
        <p:blipFill>
          <a:blip r:embed="rId5" cstate="email"/>
          <a:srcRect l="15073" t="62894" r="13225" b="9335"/>
          <a:stretch>
            <a:fillRect/>
          </a:stretch>
        </p:blipFill>
        <p:spPr bwMode="auto">
          <a:xfrm>
            <a:off x="428625" y="4572000"/>
            <a:ext cx="3286125" cy="176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Рисунок 13" descr="C:\Users\1\Desktop\Аттестация\это я\Изображение 018.jpg"/>
          <p:cNvPicPr>
            <a:picLocks noChangeAspect="1" noChangeArrowheads="1"/>
          </p:cNvPicPr>
          <p:nvPr/>
        </p:nvPicPr>
        <p:blipFill>
          <a:blip r:embed="rId6" cstate="email"/>
          <a:srcRect l="4329" t="20512" r="5399" b="13889"/>
          <a:stretch>
            <a:fillRect/>
          </a:stretch>
        </p:blipFill>
        <p:spPr bwMode="auto">
          <a:xfrm>
            <a:off x="4143375" y="4572000"/>
            <a:ext cx="3252788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9" name="Рисунок 7" descr="C:\Users\1\Pictures\2015-11-05\001.jpg"/>
          <p:cNvPicPr>
            <a:picLocks noChangeAspect="1" noChangeArrowheads="1"/>
          </p:cNvPicPr>
          <p:nvPr/>
        </p:nvPicPr>
        <p:blipFill>
          <a:blip r:embed="rId7" cstate="email"/>
          <a:srcRect l="15874" t="17152" r="10208" b="51109"/>
          <a:stretch>
            <a:fillRect/>
          </a:stretch>
        </p:blipFill>
        <p:spPr bwMode="auto">
          <a:xfrm>
            <a:off x="2357438" y="2214563"/>
            <a:ext cx="3286125" cy="223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57188" y="285750"/>
            <a:ext cx="7294562" cy="1000125"/>
          </a:xfrm>
        </p:spPr>
        <p:txBody>
          <a:bodyPr/>
          <a:lstStyle/>
          <a:p>
            <a:pPr>
              <a:defRPr/>
            </a:pPr>
            <a:endParaRPr lang="ru-RU" sz="36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5059" name="Рисунок 6" descr="C:\Users\1\Pictures\2015-11-05\001.jpg"/>
          <p:cNvPicPr>
            <a:picLocks noChangeAspect="1" noChangeArrowheads="1"/>
          </p:cNvPicPr>
          <p:nvPr/>
        </p:nvPicPr>
        <p:blipFill>
          <a:blip r:embed="rId3" cstate="email"/>
          <a:srcRect l="1443" r="2643" b="3818"/>
          <a:stretch>
            <a:fillRect/>
          </a:stretch>
        </p:blipFill>
        <p:spPr bwMode="auto">
          <a:xfrm rot="-475215">
            <a:off x="3811588" y="400050"/>
            <a:ext cx="1836737" cy="257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Рисунок 7" descr="C:\Users\1\Pictures\2015-11-05\001.jpg"/>
          <p:cNvPicPr>
            <a:picLocks noChangeAspect="1" noChangeArrowheads="1"/>
          </p:cNvPicPr>
          <p:nvPr/>
        </p:nvPicPr>
        <p:blipFill>
          <a:blip r:embed="rId4" cstate="email"/>
          <a:srcRect l="1764" r="2483" b="3851"/>
          <a:stretch>
            <a:fillRect/>
          </a:stretch>
        </p:blipFill>
        <p:spPr bwMode="auto">
          <a:xfrm rot="710950">
            <a:off x="5767388" y="346075"/>
            <a:ext cx="1692275" cy="22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Рисунок 4" descr="C:\Users\1\Pictures\2015-11-05\001.jpg"/>
          <p:cNvPicPr>
            <a:picLocks noChangeAspect="1" noChangeArrowheads="1"/>
          </p:cNvPicPr>
          <p:nvPr/>
        </p:nvPicPr>
        <p:blipFill>
          <a:blip r:embed="rId5" cstate="email"/>
          <a:srcRect l="2245" r="5528" b="4201"/>
          <a:stretch>
            <a:fillRect/>
          </a:stretch>
        </p:blipFill>
        <p:spPr bwMode="auto">
          <a:xfrm rot="-224193">
            <a:off x="3571875" y="3071813"/>
            <a:ext cx="1773238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Рисунок 8" descr="C:\Users\1\Pictures\2015-11-10\001.jpg"/>
          <p:cNvPicPr>
            <a:picLocks noChangeAspect="1" noChangeArrowheads="1"/>
          </p:cNvPicPr>
          <p:nvPr/>
        </p:nvPicPr>
        <p:blipFill>
          <a:blip r:embed="rId6" cstate="email"/>
          <a:srcRect l="1604" r="5368" b="3500"/>
          <a:stretch>
            <a:fillRect/>
          </a:stretch>
        </p:blipFill>
        <p:spPr bwMode="auto">
          <a:xfrm rot="-812871">
            <a:off x="1638300" y="3752850"/>
            <a:ext cx="1857375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3" name="Рисунок 10" descr="C:\Users\1\Pictures\2015-11-10\001.jpg"/>
          <p:cNvPicPr>
            <a:picLocks noChangeAspect="1" noChangeArrowheads="1"/>
          </p:cNvPicPr>
          <p:nvPr/>
        </p:nvPicPr>
        <p:blipFill>
          <a:blip r:embed="rId7" cstate="email"/>
          <a:srcRect l="1443" r="3925" b="3467"/>
          <a:stretch>
            <a:fillRect/>
          </a:stretch>
        </p:blipFill>
        <p:spPr bwMode="auto">
          <a:xfrm rot="820031">
            <a:off x="5694363" y="2095500"/>
            <a:ext cx="1706562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4" name="Рисунок 5" descr="C:\Users\1\Pictures\2015-11-05\001.jpg"/>
          <p:cNvPicPr>
            <a:picLocks noChangeAspect="1" noChangeArrowheads="1"/>
          </p:cNvPicPr>
          <p:nvPr/>
        </p:nvPicPr>
        <p:blipFill>
          <a:blip r:embed="rId8" cstate="email"/>
          <a:srcRect l="2245" r="2803" b="5135"/>
          <a:stretch>
            <a:fillRect/>
          </a:stretch>
        </p:blipFill>
        <p:spPr bwMode="auto">
          <a:xfrm rot="956255">
            <a:off x="5535613" y="3776663"/>
            <a:ext cx="1855787" cy="259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5" name="Рисунок 10" descr="C:\Users\1\Desktop\Аттестация\это я\SAM_3997.JPG"/>
          <p:cNvPicPr>
            <a:picLocks noChangeAspect="1" noChangeArrowheads="1"/>
          </p:cNvPicPr>
          <p:nvPr/>
        </p:nvPicPr>
        <p:blipFill>
          <a:blip r:embed="rId9" cstate="email"/>
          <a:srcRect l="10606" t="12801" r="5200" b="20534"/>
          <a:stretch>
            <a:fillRect/>
          </a:stretch>
        </p:blipFill>
        <p:spPr bwMode="auto">
          <a:xfrm>
            <a:off x="285750" y="928688"/>
            <a:ext cx="3429000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57188" y="214313"/>
            <a:ext cx="7294562" cy="857250"/>
          </a:xfrm>
        </p:spPr>
        <p:txBody>
          <a:bodyPr/>
          <a:lstStyle/>
          <a:p>
            <a:pPr algn="ctr">
              <a:defRPr/>
            </a:pPr>
            <a:r>
              <a:rPr lang="ru-RU" b="1" dirty="0" smtClean="0">
                <a:solidFill>
                  <a:schemeClr val="bg2">
                    <a:lumMod val="75000"/>
                    <a:lumOff val="25000"/>
                  </a:schemeClr>
                </a:solidFill>
              </a:rPr>
              <a:t>Мои грамоты</a:t>
            </a:r>
            <a:endParaRPr lang="ru-RU" dirty="0">
              <a:solidFill>
                <a:schemeClr val="bg2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46083" name="Рисунок 11" descr="C:\Users\1\Pictures\2015-11-10\001.jpg"/>
          <p:cNvPicPr>
            <a:picLocks noChangeAspect="1" noChangeArrowheads="1"/>
          </p:cNvPicPr>
          <p:nvPr/>
        </p:nvPicPr>
        <p:blipFill>
          <a:blip r:embed="rId3" cstate="email"/>
          <a:srcRect l="1926" r="2162" b="1517"/>
          <a:stretch>
            <a:fillRect/>
          </a:stretch>
        </p:blipFill>
        <p:spPr bwMode="auto">
          <a:xfrm>
            <a:off x="5429250" y="1684338"/>
            <a:ext cx="2214563" cy="331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Рисунок 4" descr="C:\Users\1\Pictures\2015-11-10\001.jpg"/>
          <p:cNvPicPr>
            <a:picLocks noChangeAspect="1" noChangeArrowheads="1"/>
          </p:cNvPicPr>
          <p:nvPr/>
        </p:nvPicPr>
        <p:blipFill>
          <a:blip r:embed="rId4" cstate="email"/>
          <a:srcRect l="2245" r="7774" b="3851"/>
          <a:stretch>
            <a:fillRect/>
          </a:stretch>
        </p:blipFill>
        <p:spPr bwMode="auto">
          <a:xfrm>
            <a:off x="406400" y="1765300"/>
            <a:ext cx="2214563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Рисунок 5" descr="C:\Users\1\Pictures\2015-11-10\001.jpg"/>
          <p:cNvPicPr>
            <a:picLocks noChangeAspect="1" noChangeArrowheads="1"/>
          </p:cNvPicPr>
          <p:nvPr/>
        </p:nvPicPr>
        <p:blipFill>
          <a:blip r:embed="rId5" cstate="email"/>
          <a:srcRect l="2567" t="816" r="5048" b="2800"/>
          <a:stretch>
            <a:fillRect/>
          </a:stretch>
        </p:blipFill>
        <p:spPr bwMode="auto">
          <a:xfrm>
            <a:off x="2928938" y="2928938"/>
            <a:ext cx="2298700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57188" y="285750"/>
            <a:ext cx="7294562" cy="1000125"/>
          </a:xfrm>
        </p:spPr>
        <p:txBody>
          <a:bodyPr/>
          <a:lstStyle/>
          <a:p>
            <a:pPr>
              <a:defRPr/>
            </a:pPr>
            <a:endParaRPr lang="ru-RU" sz="36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813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" name="Рисунок 4" descr="38943777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28596" y="1071546"/>
            <a:ext cx="7000924" cy="478634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60350" prst="coolSlant"/>
          </a:sp3d>
        </p:spPr>
      </p:pic>
      <p:sp>
        <p:nvSpPr>
          <p:cNvPr id="6" name="Прямоугольник 5"/>
          <p:cNvSpPr/>
          <p:nvPr/>
        </p:nvSpPr>
        <p:spPr>
          <a:xfrm rot="402504">
            <a:off x="744538" y="3114675"/>
            <a:ext cx="6519862" cy="15684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  </a:t>
            </a:r>
            <a:r>
              <a:rPr lang="ru-RU" sz="4800" b="1" dirty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0000" endA="300" endPos="50000" dist="29997" dir="5400000" sy="-100000" algn="bl" rotWithShape="0"/>
                </a:effectLst>
              </a:rPr>
              <a:t>внимание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Oval 4"/>
          <p:cNvSpPr>
            <a:spLocks noGrp="1" noChangeArrowheads="1"/>
          </p:cNvSpPr>
          <p:nvPr>
            <p:ph type="ctrTitle" sz="quarter"/>
          </p:nvPr>
        </p:nvSpPr>
        <p:spPr>
          <a:xfrm>
            <a:off x="2643188" y="2214563"/>
            <a:ext cx="2928937" cy="1714500"/>
          </a:xfrm>
          <a:prstGeom prst="ellipse">
            <a:avLst/>
          </a:prstGeom>
          <a:solidFill>
            <a:schemeClr val="bg2">
              <a:lumMod val="50000"/>
              <a:lumOff val="50000"/>
            </a:schemeClr>
          </a:solidFill>
          <a:ln>
            <a:solidFill>
              <a:srgbClr val="000000"/>
            </a:solidFill>
            <a:round/>
          </a:ln>
        </p:spPr>
        <p:txBody>
          <a:bodyPr anchor="t"/>
          <a:lstStyle/>
          <a:p>
            <a:pPr algn="ctr" eaLnBrk="1" hangingPunct="1">
              <a:spcAft>
                <a:spcPts val="1000"/>
              </a:spcAft>
              <a:defRPr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</a:rPr>
              <a:t>Использование элементов 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</a:rPr>
              <a:t>педагогических технологий</a:t>
            </a:r>
            <a:endParaRPr lang="ru-RU" sz="1800" b="1" dirty="0" smtClean="0">
              <a:solidFill>
                <a:srgbClr val="7030A0"/>
              </a:solidFill>
              <a:latin typeface="Arial" pitchFamily="34" charset="0"/>
            </a:endParaRPr>
          </a:p>
        </p:txBody>
      </p:sp>
      <p:sp>
        <p:nvSpPr>
          <p:cNvPr id="12293" name="Oval 5"/>
          <p:cNvSpPr>
            <a:spLocks noChangeArrowheads="1"/>
          </p:cNvSpPr>
          <p:nvPr/>
        </p:nvSpPr>
        <p:spPr bwMode="auto">
          <a:xfrm>
            <a:off x="4929188" y="4429125"/>
            <a:ext cx="2428875" cy="1285875"/>
          </a:xfrm>
          <a:prstGeom prst="ellipse">
            <a:avLst/>
          </a:prstGeom>
          <a:solidFill>
            <a:schemeClr val="bg2">
              <a:lumMod val="50000"/>
              <a:lumOff val="5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l">
              <a:spcAft>
                <a:spcPts val="1000"/>
              </a:spcAft>
              <a:defRPr/>
            </a:pPr>
            <a:r>
              <a:rPr lang="ru-RU" sz="1600" b="1" dirty="0">
                <a:solidFill>
                  <a:srgbClr val="7030A0"/>
                </a:solidFill>
                <a:latin typeface="Times New Roman" pitchFamily="18" charset="0"/>
              </a:rPr>
              <a:t>проектная деятельность</a:t>
            </a:r>
            <a:endParaRPr lang="ru-RU" b="1" dirty="0">
              <a:solidFill>
                <a:srgbClr val="7030A0"/>
              </a:solidFill>
              <a:latin typeface="Arial" pitchFamily="34" charset="0"/>
            </a:endParaRPr>
          </a:p>
        </p:txBody>
      </p:sp>
      <p:sp>
        <p:nvSpPr>
          <p:cNvPr id="12294" name="Oval 6"/>
          <p:cNvSpPr>
            <a:spLocks noChangeArrowheads="1"/>
          </p:cNvSpPr>
          <p:nvPr/>
        </p:nvSpPr>
        <p:spPr bwMode="auto">
          <a:xfrm>
            <a:off x="5715000" y="2786063"/>
            <a:ext cx="2000250" cy="1143000"/>
          </a:xfrm>
          <a:prstGeom prst="ellipse">
            <a:avLst/>
          </a:prstGeom>
          <a:solidFill>
            <a:schemeClr val="bg2">
              <a:lumMod val="50000"/>
              <a:lumOff val="5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l">
              <a:spcAft>
                <a:spcPts val="1000"/>
              </a:spcAft>
              <a:defRPr/>
            </a:pPr>
            <a:r>
              <a:rPr lang="ru-RU" sz="1600" b="1" dirty="0">
                <a:solidFill>
                  <a:srgbClr val="7030A0"/>
                </a:solidFill>
                <a:latin typeface="Times New Roman" pitchFamily="18" charset="0"/>
              </a:rPr>
              <a:t>проблемное обучение</a:t>
            </a:r>
            <a:endParaRPr lang="ru-RU" b="1" dirty="0">
              <a:solidFill>
                <a:srgbClr val="7030A0"/>
              </a:solidFill>
              <a:latin typeface="Arial" pitchFamily="34" charset="0"/>
            </a:endParaRPr>
          </a:p>
        </p:txBody>
      </p:sp>
      <p:sp>
        <p:nvSpPr>
          <p:cNvPr id="12295" name="Oval 7"/>
          <p:cNvSpPr>
            <a:spLocks noChangeArrowheads="1"/>
          </p:cNvSpPr>
          <p:nvPr/>
        </p:nvSpPr>
        <p:spPr bwMode="auto">
          <a:xfrm>
            <a:off x="5000625" y="714375"/>
            <a:ext cx="2162175" cy="1285875"/>
          </a:xfrm>
          <a:prstGeom prst="ellipse">
            <a:avLst/>
          </a:prstGeom>
          <a:solidFill>
            <a:schemeClr val="bg2">
              <a:lumMod val="50000"/>
              <a:lumOff val="5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l">
              <a:spcAft>
                <a:spcPts val="1000"/>
              </a:spcAft>
              <a:defRPr/>
            </a:pPr>
            <a:r>
              <a:rPr lang="ru-RU" sz="1400" b="1" dirty="0">
                <a:solidFill>
                  <a:srgbClr val="7030A0"/>
                </a:solidFill>
                <a:latin typeface="Times New Roman" pitchFamily="18" charset="0"/>
              </a:rPr>
              <a:t>дифференцированное  обучение</a:t>
            </a:r>
            <a:endParaRPr lang="ru-RU" b="1" dirty="0">
              <a:solidFill>
                <a:srgbClr val="7030A0"/>
              </a:solidFill>
              <a:latin typeface="Arial" pitchFamily="34" charset="0"/>
            </a:endParaRPr>
          </a:p>
        </p:txBody>
      </p:sp>
      <p:sp>
        <p:nvSpPr>
          <p:cNvPr id="12296" name="Oval 8"/>
          <p:cNvSpPr>
            <a:spLocks noChangeArrowheads="1"/>
          </p:cNvSpPr>
          <p:nvPr/>
        </p:nvSpPr>
        <p:spPr bwMode="auto">
          <a:xfrm>
            <a:off x="2000250" y="500063"/>
            <a:ext cx="2643188" cy="1247775"/>
          </a:xfrm>
          <a:prstGeom prst="ellipse">
            <a:avLst/>
          </a:prstGeom>
          <a:solidFill>
            <a:schemeClr val="bg2">
              <a:lumMod val="50000"/>
              <a:lumOff val="5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l">
              <a:spcAft>
                <a:spcPts val="1000"/>
              </a:spcAft>
              <a:defRPr/>
            </a:pPr>
            <a:r>
              <a:rPr lang="ru-RU" sz="1400" b="1" dirty="0">
                <a:solidFill>
                  <a:srgbClr val="7030A0"/>
                </a:solidFill>
                <a:latin typeface="Times New Roman" pitchFamily="18" charset="0"/>
              </a:rPr>
              <a:t>информационно - коммуникационная</a:t>
            </a:r>
            <a:endParaRPr lang="ru-RU" sz="1400" b="1" dirty="0">
              <a:solidFill>
                <a:srgbClr val="7030A0"/>
              </a:solidFill>
              <a:latin typeface="Arial" pitchFamily="34" charset="0"/>
            </a:endParaRPr>
          </a:p>
        </p:txBody>
      </p:sp>
      <p:sp>
        <p:nvSpPr>
          <p:cNvPr id="12297" name="Oval 9"/>
          <p:cNvSpPr>
            <a:spLocks noChangeArrowheads="1"/>
          </p:cNvSpPr>
          <p:nvPr/>
        </p:nvSpPr>
        <p:spPr bwMode="auto">
          <a:xfrm>
            <a:off x="357188" y="1785938"/>
            <a:ext cx="2357437" cy="1247775"/>
          </a:xfrm>
          <a:prstGeom prst="ellipse">
            <a:avLst/>
          </a:prstGeom>
          <a:solidFill>
            <a:schemeClr val="bg2">
              <a:lumMod val="50000"/>
              <a:lumOff val="5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l">
              <a:spcAft>
                <a:spcPts val="1000"/>
              </a:spcAft>
              <a:defRPr/>
            </a:pPr>
            <a:r>
              <a:rPr lang="ru-RU" sz="1600" b="1" dirty="0">
                <a:solidFill>
                  <a:srgbClr val="7030A0"/>
                </a:solidFill>
                <a:latin typeface="Times New Roman" pitchFamily="18" charset="0"/>
              </a:rPr>
              <a:t>обучение в сотрудничестве</a:t>
            </a:r>
            <a:endParaRPr lang="ru-RU" b="1" dirty="0">
              <a:solidFill>
                <a:srgbClr val="7030A0"/>
              </a:solidFill>
              <a:latin typeface="Arial" pitchFamily="34" charset="0"/>
            </a:endParaRPr>
          </a:p>
        </p:txBody>
      </p:sp>
      <p:sp>
        <p:nvSpPr>
          <p:cNvPr id="12298" name="Oval 10"/>
          <p:cNvSpPr>
            <a:spLocks noChangeArrowheads="1"/>
          </p:cNvSpPr>
          <p:nvPr/>
        </p:nvSpPr>
        <p:spPr bwMode="auto">
          <a:xfrm>
            <a:off x="500063" y="3571875"/>
            <a:ext cx="2162175" cy="1247775"/>
          </a:xfrm>
          <a:prstGeom prst="ellipse">
            <a:avLst/>
          </a:prstGeom>
          <a:solidFill>
            <a:schemeClr val="bg2">
              <a:lumMod val="50000"/>
              <a:lumOff val="5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l">
              <a:spcAft>
                <a:spcPts val="1000"/>
              </a:spcAft>
              <a:defRPr/>
            </a:pPr>
            <a:r>
              <a:rPr lang="ru-RU" sz="1600" b="1" dirty="0">
                <a:solidFill>
                  <a:srgbClr val="7030A0"/>
                </a:solidFill>
                <a:latin typeface="Times New Roman" pitchFamily="18" charset="0"/>
              </a:rPr>
              <a:t>игровая деятельность</a:t>
            </a:r>
            <a:endParaRPr lang="ru-RU" b="1" dirty="0">
              <a:solidFill>
                <a:srgbClr val="7030A0"/>
              </a:solidFill>
              <a:latin typeface="Arial" pitchFamily="34" charset="0"/>
            </a:endParaRPr>
          </a:p>
        </p:txBody>
      </p:sp>
      <p:sp>
        <p:nvSpPr>
          <p:cNvPr id="12299" name="Oval 11"/>
          <p:cNvSpPr>
            <a:spLocks noChangeArrowheads="1"/>
          </p:cNvSpPr>
          <p:nvPr/>
        </p:nvSpPr>
        <p:spPr bwMode="auto">
          <a:xfrm>
            <a:off x="2071688" y="4643438"/>
            <a:ext cx="2371725" cy="1247775"/>
          </a:xfrm>
          <a:prstGeom prst="ellipse">
            <a:avLst/>
          </a:prstGeom>
          <a:solidFill>
            <a:schemeClr val="bg2">
              <a:lumMod val="50000"/>
              <a:lumOff val="5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l">
              <a:spcAft>
                <a:spcPts val="1000"/>
              </a:spcAft>
              <a:defRPr/>
            </a:pPr>
            <a:r>
              <a:rPr lang="ru-RU" sz="1600" b="1" dirty="0" err="1">
                <a:solidFill>
                  <a:srgbClr val="7030A0"/>
                </a:solidFill>
                <a:latin typeface="Times New Roman" pitchFamily="18" charset="0"/>
              </a:rPr>
              <a:t>здоровьесберегающая</a:t>
            </a:r>
            <a:endParaRPr lang="ru-RU" b="1" dirty="0">
              <a:solidFill>
                <a:srgbClr val="7030A0"/>
              </a:solidFill>
              <a:latin typeface="Arial" pitchFamily="34" charset="0"/>
            </a:endParaRPr>
          </a:p>
        </p:txBody>
      </p:sp>
      <p:cxnSp>
        <p:nvCxnSpPr>
          <p:cNvPr id="20490" name="AutoShape 12"/>
          <p:cNvCxnSpPr>
            <a:cxnSpLocks noChangeShapeType="1"/>
            <a:stCxn id="12292" idx="7"/>
          </p:cNvCxnSpPr>
          <p:nvPr/>
        </p:nvCxnSpPr>
        <p:spPr bwMode="auto">
          <a:xfrm rot="5400000" flipH="1" flipV="1">
            <a:off x="5201443" y="1970882"/>
            <a:ext cx="436563" cy="5524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20491" name="AutoShape 13"/>
          <p:cNvCxnSpPr>
            <a:cxnSpLocks noChangeShapeType="1"/>
            <a:endCxn id="12294" idx="1"/>
          </p:cNvCxnSpPr>
          <p:nvPr/>
        </p:nvCxnSpPr>
        <p:spPr bwMode="auto">
          <a:xfrm>
            <a:off x="5572125" y="2857500"/>
            <a:ext cx="436563" cy="952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20492" name="AutoShape 14"/>
          <p:cNvCxnSpPr>
            <a:cxnSpLocks noChangeShapeType="1"/>
          </p:cNvCxnSpPr>
          <p:nvPr/>
        </p:nvCxnSpPr>
        <p:spPr bwMode="auto">
          <a:xfrm rot="16200000" flipH="1">
            <a:off x="4929188" y="3786188"/>
            <a:ext cx="642937" cy="64293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20493" name="AutoShape 15"/>
          <p:cNvCxnSpPr>
            <a:cxnSpLocks noChangeShapeType="1"/>
          </p:cNvCxnSpPr>
          <p:nvPr/>
        </p:nvCxnSpPr>
        <p:spPr bwMode="auto">
          <a:xfrm rot="5400000">
            <a:off x="3357563" y="4143375"/>
            <a:ext cx="642937" cy="21431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20494" name="AutoShape 16"/>
          <p:cNvCxnSpPr>
            <a:cxnSpLocks noChangeShapeType="1"/>
          </p:cNvCxnSpPr>
          <p:nvPr/>
        </p:nvCxnSpPr>
        <p:spPr bwMode="auto">
          <a:xfrm rot="16200000" flipV="1">
            <a:off x="3643313" y="1857375"/>
            <a:ext cx="500062" cy="714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20495" name="AutoShape 17"/>
          <p:cNvCxnSpPr>
            <a:cxnSpLocks noChangeShapeType="1"/>
          </p:cNvCxnSpPr>
          <p:nvPr/>
        </p:nvCxnSpPr>
        <p:spPr bwMode="auto">
          <a:xfrm rot="10800000">
            <a:off x="2786063" y="2214563"/>
            <a:ext cx="357187" cy="1428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20496" name="AutoShape 18"/>
          <p:cNvCxnSpPr>
            <a:cxnSpLocks noChangeShapeType="1"/>
          </p:cNvCxnSpPr>
          <p:nvPr/>
        </p:nvCxnSpPr>
        <p:spPr bwMode="auto">
          <a:xfrm rot="10800000" flipV="1">
            <a:off x="2428875" y="3571875"/>
            <a:ext cx="428625" cy="1428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0" y="571500"/>
            <a:ext cx="7651750" cy="857250"/>
          </a:xfrm>
        </p:spPr>
        <p:txBody>
          <a:bodyPr/>
          <a:lstStyle/>
          <a:p>
            <a:pPr>
              <a:defRPr/>
            </a:pPr>
            <a:r>
              <a:rPr lang="ru-RU" sz="3600" b="1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+mn-lt"/>
              </a:rPr>
              <a:t>Элементы информационно – коммуникационной технологии</a:t>
            </a:r>
            <a:r>
              <a:rPr lang="ru-RU" sz="3600" b="1" dirty="0" smtClean="0">
                <a:solidFill>
                  <a:srgbClr val="00B050"/>
                </a:solidFill>
                <a:latin typeface="+mn-lt"/>
              </a:rPr>
              <a:t/>
            </a:r>
            <a:br>
              <a:rPr lang="ru-RU" sz="3600" b="1" dirty="0" smtClean="0">
                <a:solidFill>
                  <a:srgbClr val="00B050"/>
                </a:solidFill>
                <a:latin typeface="+mn-lt"/>
              </a:rPr>
            </a:br>
            <a:endParaRPr lang="ru-RU" sz="36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21507" name="Рисунок 2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643313" y="1428750"/>
            <a:ext cx="381635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Рисунок 5" descr="C:\Users\1\Desktop\Аттестация\Дунаева_Т.Н\SAM_397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625" y="3857625"/>
            <a:ext cx="3571875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Рисунок 7" descr="G:\DSC_112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286250" y="4429125"/>
            <a:ext cx="2855913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Рисунок 6" descr="C:\Documents and Settings\Admin\Local Settings\Temporary Internet Files\Content.Word\Отсканировано 22.03.2013 16-51.bmp"/>
          <p:cNvPicPr>
            <a:picLocks noChangeAspect="1" noChangeArrowheads="1"/>
          </p:cNvPicPr>
          <p:nvPr/>
        </p:nvPicPr>
        <p:blipFill>
          <a:blip r:embed="rId6" cstate="email"/>
          <a:srcRect l="44749" t="48862" r="5054" b="6625"/>
          <a:stretch>
            <a:fillRect/>
          </a:stretch>
        </p:blipFill>
        <p:spPr bwMode="auto">
          <a:xfrm>
            <a:off x="357188" y="1500188"/>
            <a:ext cx="314325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57188" y="285750"/>
            <a:ext cx="7294562" cy="1000125"/>
          </a:xfrm>
        </p:spPr>
        <p:txBody>
          <a:bodyPr/>
          <a:lstStyle/>
          <a:p>
            <a:pPr>
              <a:defRPr/>
            </a:pPr>
            <a:r>
              <a:rPr lang="ru-RU" sz="3600" b="1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+mn-lt"/>
              </a:rPr>
              <a:t>Элементы игровой технологии</a:t>
            </a:r>
            <a:br>
              <a:rPr lang="ru-RU" sz="3600" b="1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+mn-lt"/>
              </a:rPr>
            </a:br>
            <a:endParaRPr lang="ru-RU" sz="3600" dirty="0">
              <a:solidFill>
                <a:schemeClr val="bg2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22531" name="Рисунок 2" descr="DSCN2809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6250" y="3714750"/>
            <a:ext cx="3357563" cy="25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Рисунок 2" descr="C:\Users\1\Desktop\Аттестация\Дунаева_Т.Н\SAM_3975.JPG"/>
          <p:cNvPicPr>
            <a:picLocks noChangeAspect="1" noChangeArrowheads="1"/>
          </p:cNvPicPr>
          <p:nvPr/>
        </p:nvPicPr>
        <p:blipFill>
          <a:blip r:embed="rId4" cstate="email"/>
          <a:srcRect l="11545" b="33121"/>
          <a:stretch>
            <a:fillRect/>
          </a:stretch>
        </p:blipFill>
        <p:spPr bwMode="auto">
          <a:xfrm>
            <a:off x="357188" y="1143000"/>
            <a:ext cx="3786187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Рисунок 4" descr="C:\Users\1\Desktop\Аттестация\школа\рисунки\CAM00057.jpg"/>
          <p:cNvPicPr>
            <a:picLocks noChangeAspect="1" noChangeArrowheads="1"/>
          </p:cNvPicPr>
          <p:nvPr/>
        </p:nvPicPr>
        <p:blipFill>
          <a:blip r:embed="rId5" cstate="email"/>
          <a:srcRect b="10185"/>
          <a:stretch>
            <a:fillRect/>
          </a:stretch>
        </p:blipFill>
        <p:spPr bwMode="auto">
          <a:xfrm>
            <a:off x="357188" y="3857625"/>
            <a:ext cx="3733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Рисунок 5" descr="C:\Users\1\Desktop\Аттестация\школа\DSC02562.JPG"/>
          <p:cNvPicPr>
            <a:picLocks noChangeAspect="1" noChangeArrowheads="1"/>
          </p:cNvPicPr>
          <p:nvPr/>
        </p:nvPicPr>
        <p:blipFill>
          <a:blip r:embed="rId6" cstate="email"/>
          <a:srcRect l="14590" t="15955" r="14581" b="17094"/>
          <a:stretch>
            <a:fillRect/>
          </a:stretch>
        </p:blipFill>
        <p:spPr bwMode="auto">
          <a:xfrm>
            <a:off x="4286250" y="1214438"/>
            <a:ext cx="3357563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57188" y="714375"/>
            <a:ext cx="7294562" cy="1428750"/>
          </a:xfrm>
        </p:spPr>
        <p:txBody>
          <a:bodyPr/>
          <a:lstStyle/>
          <a:p>
            <a:pPr>
              <a:defRPr/>
            </a:pPr>
            <a:r>
              <a:rPr lang="ru-RU" sz="3600" b="1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+mn-lt"/>
              </a:rPr>
              <a:t>Элементы </a:t>
            </a:r>
            <a:r>
              <a:rPr lang="ru-RU" sz="3600" b="1" dirty="0" err="1" smtClean="0">
                <a:solidFill>
                  <a:schemeClr val="bg2">
                    <a:lumMod val="75000"/>
                    <a:lumOff val="25000"/>
                  </a:schemeClr>
                </a:solidFill>
                <a:latin typeface="+mn-lt"/>
              </a:rPr>
              <a:t>здоровьесберегающей</a:t>
            </a:r>
            <a:r>
              <a:rPr lang="ru-RU" sz="3600" b="1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+mn-lt"/>
              </a:rPr>
              <a:t> технологии</a:t>
            </a:r>
            <a:r>
              <a:rPr lang="ru-RU" sz="1400" b="1" dirty="0" smtClean="0">
                <a:solidFill>
                  <a:srgbClr val="00B050"/>
                </a:solidFill>
                <a:latin typeface="+mj-lt"/>
              </a:rPr>
              <a:t/>
            </a:r>
            <a:br>
              <a:rPr lang="ru-RU" sz="1400" b="1" dirty="0" smtClean="0">
                <a:solidFill>
                  <a:srgbClr val="00B050"/>
                </a:solidFill>
                <a:latin typeface="+mj-lt"/>
              </a:rPr>
            </a:br>
            <a:r>
              <a:rPr lang="ru-RU" sz="3600" dirty="0" smtClean="0">
                <a:latin typeface="+mj-lt"/>
              </a:rPr>
              <a:t/>
            </a:r>
            <a:br>
              <a:rPr lang="ru-RU" sz="3600" dirty="0" smtClean="0">
                <a:latin typeface="+mj-lt"/>
              </a:rPr>
            </a:br>
            <a:endParaRPr lang="ru-RU" sz="36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23555" name="Рисунок 5" descr="C:\Users\1\Desktop\Аттестация\отчёт по будь здоров\DSC0296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-258857">
            <a:off x="365125" y="2366963"/>
            <a:ext cx="3536950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Рисунок 4" descr="C:\Users\1\Desktop\DSC03018.JPG"/>
          <p:cNvPicPr>
            <a:picLocks noChangeAspect="1" noChangeArrowheads="1"/>
          </p:cNvPicPr>
          <p:nvPr/>
        </p:nvPicPr>
        <p:blipFill>
          <a:blip r:embed="rId4" cstate="email">
            <a:lum bright="30000" contrast="20000"/>
          </a:blip>
          <a:srcRect l="14174" r="7559"/>
          <a:stretch>
            <a:fillRect/>
          </a:stretch>
        </p:blipFill>
        <p:spPr bwMode="auto">
          <a:xfrm rot="5797064">
            <a:off x="3860007" y="2240756"/>
            <a:ext cx="4071938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57188" y="285750"/>
            <a:ext cx="7294562" cy="1000125"/>
          </a:xfrm>
        </p:spPr>
        <p:txBody>
          <a:bodyPr/>
          <a:lstStyle/>
          <a:p>
            <a:pPr algn="ctr">
              <a:defRPr/>
            </a:pPr>
            <a:r>
              <a:rPr lang="ru-RU" sz="3600" b="1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+mn-lt"/>
              </a:rPr>
              <a:t>Участие в конкурсах</a:t>
            </a:r>
            <a:endParaRPr lang="ru-RU" sz="3600" b="1" dirty="0">
              <a:solidFill>
                <a:schemeClr val="bg2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2662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26629" name="Рисунок 11" descr="C:\Users\1\Desktop\Аттестация\осень\DSC0250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375118">
            <a:off x="4108450" y="1319213"/>
            <a:ext cx="3355975" cy="217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Рисунок 12" descr="C:\Users\1\Desktop\Аттестация\школа\DSC01930.JPG"/>
          <p:cNvPicPr>
            <a:picLocks noChangeAspect="1" noChangeArrowheads="1"/>
          </p:cNvPicPr>
          <p:nvPr/>
        </p:nvPicPr>
        <p:blipFill>
          <a:blip r:embed="rId4" cstate="email"/>
          <a:srcRect l="20203" t="3134" r="13896" b="18233"/>
          <a:stretch>
            <a:fillRect/>
          </a:stretch>
        </p:blipFill>
        <p:spPr bwMode="auto">
          <a:xfrm rot="-320508">
            <a:off x="377825" y="1427163"/>
            <a:ext cx="3148013" cy="213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Рисунок 11" descr="C:\Users\1\Desktop\IMG_6233.JPG"/>
          <p:cNvPicPr>
            <a:picLocks noChangeAspect="1" noChangeArrowheads="1"/>
          </p:cNvPicPr>
          <p:nvPr/>
        </p:nvPicPr>
        <p:blipFill>
          <a:blip r:embed="rId5" cstate="email">
            <a:lum bright="10000"/>
          </a:blip>
          <a:srcRect/>
          <a:stretch>
            <a:fillRect/>
          </a:stretch>
        </p:blipFill>
        <p:spPr bwMode="auto">
          <a:xfrm>
            <a:off x="214313" y="4143375"/>
            <a:ext cx="271462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Рисунок 12" descr="C:\Users\1\Desktop\Аттестация\школа\DSC02538.JPG"/>
          <p:cNvPicPr>
            <a:picLocks noChangeAspect="1" noChangeArrowheads="1"/>
          </p:cNvPicPr>
          <p:nvPr/>
        </p:nvPicPr>
        <p:blipFill>
          <a:blip r:embed="rId6" cstate="email"/>
          <a:srcRect l="26617" t="16809" r="23196" b="5128"/>
          <a:stretch>
            <a:fillRect/>
          </a:stretch>
        </p:blipFill>
        <p:spPr bwMode="auto">
          <a:xfrm>
            <a:off x="5143500" y="3929063"/>
            <a:ext cx="2500313" cy="208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Рисунок 13" descr="C:\Users\1\Desktop\Аттестация\поделка\DSC02760.JPG"/>
          <p:cNvPicPr>
            <a:picLocks noChangeAspect="1" noChangeArrowheads="1"/>
          </p:cNvPicPr>
          <p:nvPr/>
        </p:nvPicPr>
        <p:blipFill>
          <a:blip r:embed="rId7" cstate="email"/>
          <a:srcRect l="16354" t="24887" r="6200" b="19748"/>
          <a:stretch>
            <a:fillRect/>
          </a:stretch>
        </p:blipFill>
        <p:spPr bwMode="auto">
          <a:xfrm>
            <a:off x="3214688" y="4071938"/>
            <a:ext cx="1714500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57188" y="285750"/>
            <a:ext cx="7294562" cy="1000125"/>
          </a:xfrm>
        </p:spPr>
        <p:txBody>
          <a:bodyPr/>
          <a:lstStyle/>
          <a:p>
            <a:pPr>
              <a:defRPr/>
            </a:pPr>
            <a:endParaRPr lang="ru-RU" sz="3600" b="1" dirty="0">
              <a:solidFill>
                <a:schemeClr val="bg2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27651" name="Рисунок 5" descr="C:\Users\1\Desktop\Аттестация\школа\DSC02572.JPG"/>
          <p:cNvPicPr>
            <a:picLocks noChangeAspect="1" noChangeArrowheads="1"/>
          </p:cNvPicPr>
          <p:nvPr/>
        </p:nvPicPr>
        <p:blipFill>
          <a:blip r:embed="rId3" cstate="email"/>
          <a:srcRect l="15385" t="21806" r="4272" b="9888"/>
          <a:stretch>
            <a:fillRect/>
          </a:stretch>
        </p:blipFill>
        <p:spPr bwMode="auto">
          <a:xfrm rot="-997379">
            <a:off x="841375" y="739775"/>
            <a:ext cx="1811338" cy="285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Рисунок 12" descr="C:\Users\1\Pictures\2015-11-05\001.jpg"/>
          <p:cNvPicPr>
            <a:picLocks noChangeAspect="1" noChangeArrowheads="1"/>
          </p:cNvPicPr>
          <p:nvPr/>
        </p:nvPicPr>
        <p:blipFill>
          <a:blip r:embed="rId4" cstate="email"/>
          <a:srcRect l="1924" r="5208" b="4901"/>
          <a:stretch>
            <a:fillRect/>
          </a:stretch>
        </p:blipFill>
        <p:spPr bwMode="auto">
          <a:xfrm rot="514961">
            <a:off x="5645150" y="628650"/>
            <a:ext cx="1949450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Рисунок 5" descr="C:\Users\1\Pictures\2015-11-05\001.jpg"/>
          <p:cNvPicPr>
            <a:picLocks noChangeAspect="1" noChangeArrowheads="1"/>
          </p:cNvPicPr>
          <p:nvPr/>
        </p:nvPicPr>
        <p:blipFill>
          <a:blip r:embed="rId5" cstate="email"/>
          <a:srcRect l="2084" r="2643" b="1601"/>
          <a:stretch>
            <a:fillRect/>
          </a:stretch>
        </p:blipFill>
        <p:spPr bwMode="auto">
          <a:xfrm>
            <a:off x="2643188" y="357188"/>
            <a:ext cx="1906587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Рисунок 13" descr="C:\Users\1\Pictures\2015-11-06\001.jpg"/>
          <p:cNvPicPr>
            <a:picLocks noChangeAspect="1" noChangeArrowheads="1"/>
          </p:cNvPicPr>
          <p:nvPr/>
        </p:nvPicPr>
        <p:blipFill>
          <a:blip r:embed="rId6" cstate="email"/>
          <a:srcRect l="1926" r="3123" b="2217"/>
          <a:stretch>
            <a:fillRect/>
          </a:stretch>
        </p:blipFill>
        <p:spPr bwMode="auto">
          <a:xfrm>
            <a:off x="4143375" y="1571625"/>
            <a:ext cx="1857375" cy="270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Рисунок 14" descr="C:\Users\1\Pictures\2015-11-06\002.jpg"/>
          <p:cNvPicPr>
            <a:picLocks noChangeAspect="1" noChangeArrowheads="1"/>
          </p:cNvPicPr>
          <p:nvPr/>
        </p:nvPicPr>
        <p:blipFill>
          <a:blip r:embed="rId7" cstate="email"/>
          <a:srcRect l="961" r="2322" b="1283"/>
          <a:stretch>
            <a:fillRect/>
          </a:stretch>
        </p:blipFill>
        <p:spPr bwMode="auto">
          <a:xfrm rot="-841277">
            <a:off x="593725" y="2814638"/>
            <a:ext cx="1752600" cy="275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Рисунок 16" descr="C:\Users\1\Desktop\Аттестация\школа\CAM00681.jpg"/>
          <p:cNvPicPr>
            <a:picLocks noChangeAspect="1" noChangeArrowheads="1"/>
          </p:cNvPicPr>
          <p:nvPr/>
        </p:nvPicPr>
        <p:blipFill>
          <a:blip r:embed="rId8" cstate="email">
            <a:lum bright="10000"/>
          </a:blip>
          <a:srcRect l="27739" t="48196" r="36665" b="33054"/>
          <a:stretch>
            <a:fillRect/>
          </a:stretch>
        </p:blipFill>
        <p:spPr bwMode="auto">
          <a:xfrm rot="-252952">
            <a:off x="1838325" y="3219450"/>
            <a:ext cx="211455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Рисунок 8" descr="C:\Users\1\Desktop\Аттестация\школа\CAM00684.jpg"/>
          <p:cNvPicPr>
            <a:picLocks noChangeAspect="1" noChangeArrowheads="1"/>
          </p:cNvPicPr>
          <p:nvPr/>
        </p:nvPicPr>
        <p:blipFill>
          <a:blip r:embed="rId9" cstate="email"/>
          <a:srcRect l="32549" t="55048" r="34741" b="26563"/>
          <a:stretch>
            <a:fillRect/>
          </a:stretch>
        </p:blipFill>
        <p:spPr bwMode="auto">
          <a:xfrm rot="728227">
            <a:off x="5643563" y="3500438"/>
            <a:ext cx="194310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8" name="Рисунок 9" descr="C:\Users\1\Pictures\2015-11-16\001.jpg"/>
          <p:cNvPicPr>
            <a:picLocks noChangeAspect="1" noChangeArrowheads="1"/>
          </p:cNvPicPr>
          <p:nvPr/>
        </p:nvPicPr>
        <p:blipFill>
          <a:blip r:embed="rId10" cstate="email"/>
          <a:srcRect l="10587" t="9218" r="7613" b="47491"/>
          <a:stretch>
            <a:fillRect/>
          </a:stretch>
        </p:blipFill>
        <p:spPr bwMode="auto">
          <a:xfrm>
            <a:off x="1357313" y="4857750"/>
            <a:ext cx="1857375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9" name="Рисунок 10" descr="F:\DCIM\100LGDSC\CAM00327.jpg"/>
          <p:cNvPicPr>
            <a:picLocks noChangeAspect="1" noChangeArrowheads="1"/>
          </p:cNvPicPr>
          <p:nvPr/>
        </p:nvPicPr>
        <p:blipFill>
          <a:blip r:embed="rId11" cstate="email">
            <a:lum bright="10000"/>
          </a:blip>
          <a:srcRect l="4527" t="11263" r="4108" b="5452"/>
          <a:stretch>
            <a:fillRect/>
          </a:stretch>
        </p:blipFill>
        <p:spPr bwMode="auto">
          <a:xfrm rot="5982223">
            <a:off x="3176588" y="4173538"/>
            <a:ext cx="2725737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0" name="Рисунок 11" descr="D:\Архив\фотографии\школа\001.jpg"/>
          <p:cNvPicPr>
            <a:picLocks noChangeAspect="1" noChangeArrowheads="1"/>
          </p:cNvPicPr>
          <p:nvPr/>
        </p:nvPicPr>
        <p:blipFill>
          <a:blip r:embed="rId12" cstate="email"/>
          <a:srcRect l="20770" t="15880" r="9685" b="18837"/>
          <a:stretch>
            <a:fillRect/>
          </a:stretch>
        </p:blipFill>
        <p:spPr bwMode="auto">
          <a:xfrm>
            <a:off x="5429250" y="5000625"/>
            <a:ext cx="1993900" cy="136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57188" y="642938"/>
            <a:ext cx="7294562" cy="642937"/>
          </a:xfrm>
        </p:spPr>
        <p:txBody>
          <a:bodyPr/>
          <a:lstStyle/>
          <a:p>
            <a:pPr algn="ctr">
              <a:defRPr/>
            </a:pPr>
            <a:r>
              <a:rPr lang="ru-RU" sz="3600" b="1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+mn-lt"/>
              </a:rPr>
              <a:t>Муниципальный конкурс</a:t>
            </a:r>
            <a:endParaRPr lang="ru-RU" sz="3600" b="1" dirty="0">
              <a:solidFill>
                <a:schemeClr val="bg2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30723" name="Рисунок 5" descr="C:\Users\1\Pictures\2015-11-20\001.jpg"/>
          <p:cNvPicPr>
            <a:picLocks noChangeAspect="1" noChangeArrowheads="1"/>
          </p:cNvPicPr>
          <p:nvPr/>
        </p:nvPicPr>
        <p:blipFill>
          <a:blip r:embed="rId3" cstate="email"/>
          <a:srcRect l="3207" t="3384" r="4247" b="27888"/>
          <a:stretch>
            <a:fillRect/>
          </a:stretch>
        </p:blipFill>
        <p:spPr bwMode="auto">
          <a:xfrm rot="5036665">
            <a:off x="39688" y="1898650"/>
            <a:ext cx="45466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Рисунок 6" descr="C:\Users\1\Desktop\родословная\DSC03039.JPG"/>
          <p:cNvPicPr>
            <a:picLocks noChangeAspect="1" noChangeArrowheads="1"/>
          </p:cNvPicPr>
          <p:nvPr/>
        </p:nvPicPr>
        <p:blipFill>
          <a:blip r:embed="rId4" cstate="email">
            <a:lum bright="10000"/>
          </a:blip>
          <a:srcRect l="18279" t="5983" b="7692"/>
          <a:stretch>
            <a:fillRect/>
          </a:stretch>
        </p:blipFill>
        <p:spPr bwMode="auto">
          <a:xfrm>
            <a:off x="4357688" y="1357313"/>
            <a:ext cx="3251200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Кимоно">
  <a:themeElements>
    <a:clrScheme name="Кимоно 6">
      <a:dk1>
        <a:srgbClr val="000000"/>
      </a:dk1>
      <a:lt1>
        <a:srgbClr val="D9EFE0"/>
      </a:lt1>
      <a:dk2>
        <a:srgbClr val="30605A"/>
      </a:dk2>
      <a:lt2>
        <a:srgbClr val="15331E"/>
      </a:lt2>
      <a:accent1>
        <a:srgbClr val="A4C6BA"/>
      </a:accent1>
      <a:accent2>
        <a:srgbClr val="558F7D"/>
      </a:accent2>
      <a:accent3>
        <a:srgbClr val="E9F6ED"/>
      </a:accent3>
      <a:accent4>
        <a:srgbClr val="000000"/>
      </a:accent4>
      <a:accent5>
        <a:srgbClr val="CFDFD9"/>
      </a:accent5>
      <a:accent6>
        <a:srgbClr val="4C8171"/>
      </a:accent6>
      <a:hlink>
        <a:srgbClr val="C1C177"/>
      </a:hlink>
      <a:folHlink>
        <a:srgbClr val="A08F5E"/>
      </a:folHlink>
    </a:clrScheme>
    <a:fontScheme name="2_Кимоно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имоно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2296</TotalTime>
  <Words>94</Words>
  <Application>Microsoft Office PowerPoint</Application>
  <PresentationFormat>Экран (4:3)</PresentationFormat>
  <Paragraphs>52</Paragraphs>
  <Slides>23</Slides>
  <Notes>23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Book Antiqua</vt:lpstr>
      <vt:lpstr>Times New Roman</vt:lpstr>
      <vt:lpstr>2_Кимоно</vt:lpstr>
      <vt:lpstr>Adobe Acrobat Document</vt:lpstr>
      <vt:lpstr>    Аналитический отчёт   Учителя ИЗО, технологии Дунаевой Татьяны Николаевны  </vt:lpstr>
      <vt:lpstr> Образование:  высшее, в 2003 году окончила Уральский государственный педагогический университет Квалификация: учитель технологии и предпринимательства Стаж : педагогической работы (по специальности) –22 года, в данной должности – 22 года  стаж работы в данном учреждении – 22 года  </vt:lpstr>
      <vt:lpstr>Использование элементов  педагогических технологий</vt:lpstr>
      <vt:lpstr>Элементы информационно – коммуникационной технологии </vt:lpstr>
      <vt:lpstr>Элементы игровой технологии </vt:lpstr>
      <vt:lpstr>Элементы здоровьесберегающей технологии  </vt:lpstr>
      <vt:lpstr>Участие в конкурсах</vt:lpstr>
      <vt:lpstr>Слайд 8</vt:lpstr>
      <vt:lpstr>Муниципальный конкурс</vt:lpstr>
      <vt:lpstr>Всероссийский этап</vt:lpstr>
      <vt:lpstr>Внеурочная деятельность</vt:lpstr>
      <vt:lpstr>Слайд 12</vt:lpstr>
      <vt:lpstr>Распространение собственного опыта</vt:lpstr>
      <vt:lpstr>Публикации</vt:lpstr>
      <vt:lpstr>Публикация в СМИ  </vt:lpstr>
      <vt:lpstr>Методическая литература </vt:lpstr>
      <vt:lpstr>Технический специалист ППЭ</vt:lpstr>
      <vt:lpstr>Курсы повышения квалификации</vt:lpstr>
      <vt:lpstr>Общественная деятельность</vt:lpstr>
      <vt:lpstr>Слайд 20</vt:lpstr>
      <vt:lpstr>Слайд 21</vt:lpstr>
      <vt:lpstr>Мои грамоты</vt:lpstr>
      <vt:lpstr>Слайд 23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учителя</dc:title>
  <dc:creator>Admin</dc:creator>
  <cp:lastModifiedBy>040914</cp:lastModifiedBy>
  <cp:revision>247</cp:revision>
  <dcterms:created xsi:type="dcterms:W3CDTF">2009-12-07T17:31:02Z</dcterms:created>
  <dcterms:modified xsi:type="dcterms:W3CDTF">2015-12-10T04:34:42Z</dcterms:modified>
</cp:coreProperties>
</file>