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97" r:id="rId7"/>
    <p:sldId id="262" r:id="rId8"/>
    <p:sldId id="263" r:id="rId9"/>
    <p:sldId id="302" r:id="rId10"/>
    <p:sldId id="303" r:id="rId11"/>
    <p:sldId id="276" r:id="rId12"/>
    <p:sldId id="265" r:id="rId13"/>
    <p:sldId id="277" r:id="rId14"/>
    <p:sldId id="284" r:id="rId15"/>
    <p:sldId id="283" r:id="rId16"/>
    <p:sldId id="300" r:id="rId17"/>
    <p:sldId id="299" r:id="rId18"/>
    <p:sldId id="267" r:id="rId19"/>
    <p:sldId id="278" r:id="rId20"/>
    <p:sldId id="279" r:id="rId21"/>
    <p:sldId id="282" r:id="rId22"/>
    <p:sldId id="295" r:id="rId23"/>
    <p:sldId id="290" r:id="rId24"/>
    <p:sldId id="298" r:id="rId25"/>
    <p:sldId id="296" r:id="rId26"/>
    <p:sldId id="280" r:id="rId27"/>
    <p:sldId id="285" r:id="rId28"/>
    <p:sldId id="286" r:id="rId29"/>
    <p:sldId id="288" r:id="rId30"/>
    <p:sldId id="281" r:id="rId31"/>
    <p:sldId id="308" r:id="rId32"/>
    <p:sldId id="307" r:id="rId33"/>
    <p:sldId id="304" r:id="rId34"/>
    <p:sldId id="305" r:id="rId35"/>
    <p:sldId id="306" r:id="rId36"/>
    <p:sldId id="289" r:id="rId37"/>
    <p:sldId id="292" r:id="rId38"/>
    <p:sldId id="294" r:id="rId39"/>
    <p:sldId id="272" r:id="rId40"/>
    <p:sldId id="301" r:id="rId41"/>
    <p:sldId id="273" r:id="rId42"/>
    <p:sldId id="274" r:id="rId43"/>
    <p:sldId id="275" r:id="rId44"/>
    <p:sldId id="29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4391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2013 - 2014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0.76000000000000179</c:v>
                </c:pt>
                <c:pt idx="1">
                  <c:v>0.76800000000000179</c:v>
                </c:pt>
                <c:pt idx="2">
                  <c:v>0.77100000000000002</c:v>
                </c:pt>
                <c:pt idx="3">
                  <c:v>0.78200000000000003</c:v>
                </c:pt>
                <c:pt idx="4">
                  <c:v>0.8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2013 - 3014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0.10900000000000012</c:v>
                </c:pt>
                <c:pt idx="1">
                  <c:v>0.12200000000000009</c:v>
                </c:pt>
                <c:pt idx="2">
                  <c:v>0.13300000000000001</c:v>
                </c:pt>
                <c:pt idx="3">
                  <c:v>0.13100000000000001</c:v>
                </c:pt>
                <c:pt idx="4">
                  <c:v>0.14400000000000004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2013 - 3014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0.74800000000000333</c:v>
                </c:pt>
                <c:pt idx="1">
                  <c:v>0.77800000000000424</c:v>
                </c:pt>
                <c:pt idx="2">
                  <c:v>0.76800000000000379</c:v>
                </c:pt>
                <c:pt idx="3">
                  <c:v>0.76900000000000379</c:v>
                </c:pt>
                <c:pt idx="4">
                  <c:v>0.76500000000000379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2013 - 3014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 formatCode="0.00%">
                  <c:v>0.14300000000000004</c:v>
                </c:pt>
                <c:pt idx="1">
                  <c:v>0.1</c:v>
                </c:pt>
                <c:pt idx="2" formatCode="0.00%">
                  <c:v>9.9000000000000046E-2</c:v>
                </c:pt>
                <c:pt idx="3">
                  <c:v>0.1</c:v>
                </c:pt>
                <c:pt idx="4" formatCode="0.00%">
                  <c:v>9.1000000000000025E-2</c:v>
                </c:pt>
              </c:numCache>
            </c:numRef>
          </c:val>
        </c:ser>
        <c:shape val="cone"/>
        <c:axId val="65433984"/>
        <c:axId val="65435520"/>
        <c:axId val="0"/>
      </c:bar3DChart>
      <c:catAx>
        <c:axId val="65433984"/>
        <c:scaling>
          <c:orientation val="minMax"/>
        </c:scaling>
        <c:axPos val="b"/>
        <c:numFmt formatCode="General" sourceLinked="1"/>
        <c:tickLblPos val="nextTo"/>
        <c:crossAx val="65435520"/>
        <c:crosses val="autoZero"/>
        <c:auto val="1"/>
        <c:lblAlgn val="ctr"/>
        <c:lblOffset val="100"/>
      </c:catAx>
      <c:valAx>
        <c:axId val="65435520"/>
        <c:scaling>
          <c:orientation val="minMax"/>
        </c:scaling>
        <c:axPos val="l"/>
        <c:majorGridlines/>
        <c:numFmt formatCode="0.00%" sourceLinked="1"/>
        <c:tickLblPos val="nextTo"/>
        <c:crossAx val="65433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победителей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призёров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4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shape val="cylinder"/>
        <c:axId val="81216256"/>
        <c:axId val="81217792"/>
        <c:axId val="0"/>
      </c:bar3DChart>
      <c:catAx>
        <c:axId val="81216256"/>
        <c:scaling>
          <c:orientation val="minMax"/>
        </c:scaling>
        <c:axPos val="b"/>
        <c:numFmt formatCode="General" sourceLinked="1"/>
        <c:tickLblPos val="nextTo"/>
        <c:crossAx val="81217792"/>
        <c:crosses val="autoZero"/>
        <c:auto val="1"/>
        <c:lblAlgn val="ctr"/>
        <c:lblOffset val="100"/>
      </c:catAx>
      <c:valAx>
        <c:axId val="81217792"/>
        <c:scaling>
          <c:orientation val="minMax"/>
        </c:scaling>
        <c:axPos val="l"/>
        <c:majorGridlines/>
        <c:numFmt formatCode="General" sourceLinked="1"/>
        <c:tickLblPos val="nextTo"/>
        <c:crossAx val="81216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2011 -2012</c:v>
                </c:pt>
                <c:pt idx="2">
                  <c:v>2012 - 2013</c:v>
                </c:pt>
                <c:pt idx="3">
                  <c:v>2013 -2014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2011 -2012</c:v>
                </c:pt>
                <c:pt idx="2">
                  <c:v>2012 - 2013</c:v>
                </c:pt>
                <c:pt idx="3">
                  <c:v>2013 -2014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30</c:v>
                </c:pt>
                <c:pt idx="2">
                  <c:v>35</c:v>
                </c:pt>
                <c:pt idx="3">
                  <c:v>36</c:v>
                </c:pt>
              </c:numCache>
            </c:numRef>
          </c:val>
        </c:ser>
        <c:axId val="81234176"/>
        <c:axId val="81235968"/>
      </c:barChart>
      <c:catAx>
        <c:axId val="81234176"/>
        <c:scaling>
          <c:orientation val="minMax"/>
        </c:scaling>
        <c:axPos val="b"/>
        <c:tickLblPos val="nextTo"/>
        <c:crossAx val="81235968"/>
        <c:crosses val="autoZero"/>
        <c:auto val="1"/>
        <c:lblAlgn val="ctr"/>
        <c:lblOffset val="100"/>
      </c:catAx>
      <c:valAx>
        <c:axId val="81235968"/>
        <c:scaling>
          <c:orientation val="minMax"/>
        </c:scaling>
        <c:axPos val="l"/>
        <c:majorGridlines/>
        <c:numFmt formatCode="General" sourceLinked="1"/>
        <c:tickLblPos val="nextTo"/>
        <c:crossAx val="812341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5740261106059542E-3"/>
          <c:y val="0"/>
          <c:w val="0.80234624729370163"/>
          <c:h val="0.875631867993140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 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0.252</c:v>
                </c:pt>
                <c:pt idx="1">
                  <c:v>0.25</c:v>
                </c:pt>
                <c:pt idx="2" formatCode="0.00%">
                  <c:v>0.24500000000000041</c:v>
                </c:pt>
                <c:pt idx="3" formatCode="0.00%">
                  <c:v>0.23700000000000004</c:v>
                </c:pt>
                <c:pt idx="4" formatCode="0.00%">
                  <c:v>0.19800000000000001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призёры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2012 - 2013г</c:v>
                </c:pt>
                <c:pt idx="4">
                  <c:v>2013 - 2014г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hape val="cylinder"/>
        <c:axId val="81313152"/>
        <c:axId val="81319040"/>
        <c:axId val="0"/>
      </c:bar3DChart>
      <c:catAx>
        <c:axId val="81313152"/>
        <c:scaling>
          <c:orientation val="minMax"/>
        </c:scaling>
        <c:axPos val="b"/>
        <c:tickLblPos val="nextTo"/>
        <c:crossAx val="81319040"/>
        <c:crosses val="autoZero"/>
        <c:auto val="1"/>
        <c:lblAlgn val="ctr"/>
        <c:lblOffset val="100"/>
      </c:catAx>
      <c:valAx>
        <c:axId val="81319040"/>
        <c:scaling>
          <c:orientation val="minMax"/>
        </c:scaling>
        <c:axPos val="l"/>
        <c:majorGridlines/>
        <c:numFmt formatCode="General" sourceLinked="1"/>
        <c:tickLblPos val="nextTo"/>
        <c:crossAx val="813131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2012 -2013г</c:v>
                </c:pt>
                <c:pt idx="4">
                  <c:v>2013 - 2014г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46</c:v>
                </c:pt>
                <c:pt idx="3">
                  <c:v>51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2009 - 2010г</c:v>
                </c:pt>
                <c:pt idx="1">
                  <c:v>2010 - 2011г</c:v>
                </c:pt>
                <c:pt idx="2">
                  <c:v>2011 - 2012г</c:v>
                </c:pt>
                <c:pt idx="3">
                  <c:v>2012 -2013г</c:v>
                </c:pt>
                <c:pt idx="4">
                  <c:v>2013 - 2014г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cylinder"/>
        <c:axId val="74009216"/>
        <c:axId val="74011008"/>
        <c:axId val="0"/>
      </c:bar3DChart>
      <c:catAx>
        <c:axId val="74009216"/>
        <c:scaling>
          <c:orientation val="minMax"/>
        </c:scaling>
        <c:axPos val="b"/>
        <c:tickLblPos val="nextTo"/>
        <c:crossAx val="74011008"/>
        <c:crosses val="autoZero"/>
        <c:auto val="1"/>
        <c:lblAlgn val="ctr"/>
        <c:lblOffset val="100"/>
      </c:catAx>
      <c:valAx>
        <c:axId val="74011008"/>
        <c:scaling>
          <c:orientation val="minMax"/>
        </c:scaling>
        <c:axPos val="l"/>
        <c:majorGridlines/>
        <c:numFmt formatCode="General" sourceLinked="1"/>
        <c:tickLblPos val="nextTo"/>
        <c:crossAx val="74009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FFED-E897-4DB3-81DB-C22EF597C1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206B-F83C-4D0C-AE84-889D2DAD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206B-F83C-4D0C-AE84-889D2DAD830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ru-RU" sz="2800" dirty="0" smtClean="0"/>
              <a:t>МОУ «</a:t>
            </a:r>
            <a:r>
              <a:rPr lang="ru-RU" sz="2800" dirty="0" err="1" smtClean="0"/>
              <a:t>Деевская</a:t>
            </a:r>
            <a:r>
              <a:rPr lang="ru-RU" sz="2800" dirty="0" smtClean="0"/>
              <a:t> средняя </a:t>
            </a:r>
            <a:r>
              <a:rPr lang="ru-RU" sz="2400" dirty="0" smtClean="0"/>
              <a:t>общеобразовательная</a:t>
            </a:r>
            <a:r>
              <a:rPr lang="ru-RU" sz="4000" dirty="0" smtClean="0"/>
              <a:t> </a:t>
            </a:r>
            <a:r>
              <a:rPr lang="ru-RU" sz="2400" dirty="0" smtClean="0"/>
              <a:t>школа»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858180" cy="3786214"/>
          </a:xfrm>
        </p:spPr>
        <p:txBody>
          <a:bodyPr>
            <a:no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Аналитический отчёт</a:t>
            </a:r>
          </a:p>
          <a:p>
            <a:endParaRPr lang="ru-RU" sz="3200" dirty="0" smtClean="0"/>
          </a:p>
          <a:p>
            <a:r>
              <a:rPr lang="ru-RU" sz="2800" dirty="0" smtClean="0">
                <a:solidFill>
                  <a:srgbClr val="FFC000"/>
                </a:solidFill>
              </a:rPr>
              <a:t>учителя физической культуры </a:t>
            </a:r>
          </a:p>
          <a:p>
            <a:r>
              <a:rPr lang="ru-RU" sz="4000" dirty="0" err="1" smtClean="0">
                <a:solidFill>
                  <a:srgbClr val="FFC000"/>
                </a:solidFill>
              </a:rPr>
              <a:t>Кузовниковой</a:t>
            </a:r>
            <a:r>
              <a:rPr lang="ru-RU" sz="4000" dirty="0" smtClean="0">
                <a:solidFill>
                  <a:srgbClr val="FFC000"/>
                </a:solidFill>
              </a:rPr>
              <a:t>  Ольги Александровны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/>
              <a:t>Инновационно</a:t>
            </a:r>
            <a:r>
              <a:rPr lang="ru-RU" sz="3200" dirty="0" smtClean="0"/>
              <a:t> – методическая деятельность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643866" cy="4846320"/>
          </a:xfrm>
        </p:spPr>
        <p:txBody>
          <a:bodyPr/>
          <a:lstStyle/>
          <a:p>
            <a:r>
              <a:rPr lang="ru-RU" dirty="0" smtClean="0"/>
              <a:t>Ведение необходимой документации в соответствии с современными требованиями.</a:t>
            </a:r>
          </a:p>
          <a:p>
            <a:r>
              <a:rPr lang="ru-RU" dirty="0" smtClean="0"/>
              <a:t>Методические и дидактические разработки.</a:t>
            </a:r>
          </a:p>
          <a:p>
            <a:r>
              <a:rPr lang="ru-RU" dirty="0" smtClean="0"/>
              <a:t>Обобщение и распространение собственного опыта на уровне школы и района ( открытые уроки, выступление на педагогических советах, день открытых дверей для учителей и родителей).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Качество  </a:t>
            </a:r>
            <a:r>
              <a:rPr lang="ru-RU" sz="3600" dirty="0" err="1" smtClean="0"/>
              <a:t>обученности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03317"/>
          <a:ext cx="7758138" cy="505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0040"/>
            <a:ext cx="612459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Уровень физической                подготовленности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Участие в олимпиаде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Муниципальный этап</a:t>
            </a:r>
            <a:endParaRPr lang="ru-RU" sz="3600" dirty="0"/>
          </a:p>
        </p:txBody>
      </p:sp>
      <p:pic>
        <p:nvPicPr>
          <p:cNvPr id="4" name="Содержимое 3" descr="SDC120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00174"/>
            <a:ext cx="3555508" cy="2571768"/>
          </a:xfrm>
        </p:spPr>
      </p:pic>
      <p:pic>
        <p:nvPicPr>
          <p:cNvPr id="5" name="Рисунок 4" descr="SDC120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4286257"/>
            <a:ext cx="3857652" cy="2214577"/>
          </a:xfrm>
          <a:prstGeom prst="rect">
            <a:avLst/>
          </a:prstGeom>
        </p:spPr>
      </p:pic>
      <p:pic>
        <p:nvPicPr>
          <p:cNvPr id="6" name="Рисунок 5" descr="SDC120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1428736"/>
            <a:ext cx="3929090" cy="2643206"/>
          </a:xfrm>
          <a:prstGeom prst="rect">
            <a:avLst/>
          </a:prstGeom>
        </p:spPr>
      </p:pic>
      <p:pic>
        <p:nvPicPr>
          <p:cNvPr id="7" name="Рисунок 6" descr="SDC119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4214818"/>
            <a:ext cx="364333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20040"/>
            <a:ext cx="6196034" cy="11801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Региональный этап    олимпиады</a:t>
            </a:r>
            <a:endParaRPr lang="ru-RU" sz="3600" dirty="0"/>
          </a:p>
        </p:txBody>
      </p:sp>
      <p:pic>
        <p:nvPicPr>
          <p:cNvPr id="4" name="Содержимое 3" descr="SDC119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00174"/>
            <a:ext cx="3571900" cy="2214578"/>
          </a:xfrm>
        </p:spPr>
      </p:pic>
      <p:pic>
        <p:nvPicPr>
          <p:cNvPr id="5" name="Рисунок 4" descr="SDC119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1500174"/>
            <a:ext cx="3643338" cy="2214578"/>
          </a:xfrm>
          <a:prstGeom prst="rect">
            <a:avLst/>
          </a:prstGeom>
        </p:spPr>
      </p:pic>
      <p:pic>
        <p:nvPicPr>
          <p:cNvPr id="6" name="Рисунок 5" descr="SDC12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3857629"/>
            <a:ext cx="3643338" cy="2643206"/>
          </a:xfrm>
          <a:prstGeom prst="rect">
            <a:avLst/>
          </a:prstGeom>
        </p:spPr>
      </p:pic>
      <p:pic>
        <p:nvPicPr>
          <p:cNvPr id="7" name="Рисунок 6" descr="SDC12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786190"/>
            <a:ext cx="357190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3786214" cy="4071942"/>
          </a:xfrm>
        </p:spPr>
      </p:pic>
      <p:pic>
        <p:nvPicPr>
          <p:cNvPr id="5" name="Рисунок 4" descr="img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214290"/>
            <a:ext cx="3929090" cy="6429420"/>
          </a:xfrm>
          <a:prstGeom prst="rect">
            <a:avLst/>
          </a:prstGeom>
        </p:spPr>
      </p:pic>
      <p:pic>
        <p:nvPicPr>
          <p:cNvPr id="6" name="Рисунок 5" descr="SDC12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071942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285728"/>
            <a:ext cx="4286280" cy="6072230"/>
          </a:xfrm>
        </p:spPr>
      </p:pic>
      <p:pic>
        <p:nvPicPr>
          <p:cNvPr id="5" name="Рисунок 4" descr="SDC12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85728"/>
            <a:ext cx="3643338" cy="3000396"/>
          </a:xfrm>
          <a:prstGeom prst="rect">
            <a:avLst/>
          </a:prstGeom>
        </p:spPr>
      </p:pic>
      <p:pic>
        <p:nvPicPr>
          <p:cNvPr id="6" name="Рисунок 5" descr="SDC12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429000"/>
            <a:ext cx="364333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  Сдача норм ГТО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sz="3600" dirty="0" smtClean="0"/>
              <a:t>            Заболевание</a:t>
            </a:r>
            <a:r>
              <a:rPr lang="ru-RU" dirty="0" smtClean="0"/>
              <a:t> ОРЗ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28677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сведения о педагоге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268931"/>
          </a:xfrm>
        </p:spPr>
        <p:txBody>
          <a:bodyPr/>
          <a:lstStyle/>
          <a:p>
            <a:r>
              <a:rPr lang="ru-RU" dirty="0" smtClean="0"/>
              <a:t>Образование  высшее.</a:t>
            </a:r>
          </a:p>
          <a:p>
            <a:pPr>
              <a:buNone/>
            </a:pPr>
            <a:r>
              <a:rPr lang="ru-RU" dirty="0" smtClean="0"/>
              <a:t>   В 1982 году закончила Свердловский ордена</a:t>
            </a:r>
          </a:p>
          <a:p>
            <a:pPr>
              <a:buNone/>
            </a:pPr>
            <a:r>
              <a:rPr lang="ru-RU" dirty="0" smtClean="0"/>
              <a:t> «Знак  Почёта» государственный педагогический институт.</a:t>
            </a:r>
          </a:p>
          <a:p>
            <a:r>
              <a:rPr lang="ru-RU" dirty="0" smtClean="0"/>
              <a:t>Квалификация - учитель физической культуры,</a:t>
            </a:r>
          </a:p>
          <a:p>
            <a:pPr>
              <a:buNone/>
            </a:pPr>
            <a:r>
              <a:rPr lang="ru-RU" dirty="0" smtClean="0"/>
              <a:t>   первая квалификационная категория.</a:t>
            </a:r>
          </a:p>
          <a:p>
            <a:r>
              <a:rPr lang="ru-RU" dirty="0" smtClean="0"/>
              <a:t>Стаж педагогической работы : </a:t>
            </a:r>
          </a:p>
          <a:p>
            <a:pPr>
              <a:buNone/>
            </a:pPr>
            <a:r>
              <a:rPr lang="ru-RU" dirty="0" smtClean="0"/>
              <a:t>  по специальности -32 года, </a:t>
            </a:r>
          </a:p>
          <a:p>
            <a:pPr>
              <a:buNone/>
            </a:pPr>
            <a:r>
              <a:rPr lang="ru-RU" dirty="0" smtClean="0"/>
              <a:t>  в данной должности -32года,  </a:t>
            </a:r>
          </a:p>
          <a:p>
            <a:pPr>
              <a:buNone/>
            </a:pPr>
            <a:r>
              <a:rPr lang="ru-RU" dirty="0" smtClean="0"/>
              <a:t>  в данном учреждении -28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20040"/>
            <a:ext cx="555309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Муниципальные соревнования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785818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23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714776" cy="3156899"/>
          </a:xfrm>
        </p:spPr>
      </p:pic>
      <p:pic>
        <p:nvPicPr>
          <p:cNvPr id="5" name="Рисунок 4" descr="SDC12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3500438"/>
            <a:ext cx="3834325" cy="2891458"/>
          </a:xfrm>
          <a:prstGeom prst="rect">
            <a:avLst/>
          </a:prstGeom>
        </p:spPr>
      </p:pic>
      <p:pic>
        <p:nvPicPr>
          <p:cNvPr id="6" name="Рисунок 5" descr="SDC120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3500438"/>
            <a:ext cx="4214842" cy="2928958"/>
          </a:xfrm>
          <a:prstGeom prst="rect">
            <a:avLst/>
          </a:prstGeom>
        </p:spPr>
      </p:pic>
      <p:pic>
        <p:nvPicPr>
          <p:cNvPr id="7" name="Рисунок 6" descr="SDC122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3372" y="214290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22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000108"/>
            <a:ext cx="3071834" cy="24306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42852"/>
            <a:ext cx="3520440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Кузнецов Игорь</a:t>
            </a:r>
          </a:p>
          <a:p>
            <a:pPr>
              <a:buNone/>
            </a:pPr>
            <a:r>
              <a:rPr lang="ru-RU" sz="2400" dirty="0" smtClean="0"/>
              <a:t>   серебряный      призер Свердловской области по лёгкой атлетике в беге на 600м в 2010г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Решетников Юрий</a:t>
            </a:r>
          </a:p>
          <a:p>
            <a:pPr>
              <a:buNone/>
            </a:pPr>
            <a:r>
              <a:rPr lang="ru-RU" sz="2400" dirty="0" smtClean="0"/>
              <a:t>   победитель первенства области в беге на 400м  в 2011г</a:t>
            </a:r>
            <a:endParaRPr lang="ru-RU" sz="24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Рисунок 1" descr="Копия IMG_6384.jpg"/>
          <p:cNvPicPr>
            <a:picLocks noChangeAspect="1" noChangeArrowheads="1"/>
          </p:cNvPicPr>
          <p:nvPr/>
        </p:nvPicPr>
        <p:blipFill>
          <a:blip r:embed="rId3" cstate="email"/>
          <a:srcRect l="19911" t="5424" r="10397" b="7774"/>
          <a:stretch>
            <a:fillRect/>
          </a:stretch>
        </p:blipFill>
        <p:spPr bwMode="auto">
          <a:xfrm>
            <a:off x="500034" y="3515321"/>
            <a:ext cx="3071834" cy="31998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5572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Областные  соревнования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9058" y="785794"/>
            <a:ext cx="4071966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Самохвалов Максим,</a:t>
            </a:r>
          </a:p>
          <a:p>
            <a:pPr>
              <a:buNone/>
            </a:pPr>
            <a:r>
              <a:rPr lang="ru-RU" dirty="0" smtClean="0"/>
              <a:t>     ученик 7 класса.</a:t>
            </a:r>
          </a:p>
          <a:p>
            <a:pPr>
              <a:buNone/>
            </a:pPr>
            <a:r>
              <a:rPr lang="ru-RU" dirty="0" smtClean="0"/>
              <a:t>  2013году победитель</a:t>
            </a:r>
          </a:p>
          <a:p>
            <a:pPr>
              <a:buNone/>
            </a:pPr>
            <a:r>
              <a:rPr lang="ru-RU" dirty="0" smtClean="0"/>
              <a:t> открытого первенства    Екатеринбурга,        </a:t>
            </a:r>
          </a:p>
          <a:p>
            <a:pPr>
              <a:buNone/>
            </a:pPr>
            <a:r>
              <a:rPr lang="ru-RU" dirty="0" smtClean="0"/>
              <a:t>   бронзовый  призёр Свердловской области по лёгкой атлетике в беге на 600м, </a:t>
            </a:r>
          </a:p>
          <a:p>
            <a:pPr>
              <a:buNone/>
            </a:pPr>
            <a:r>
              <a:rPr lang="ru-RU" dirty="0" smtClean="0"/>
              <a:t>  участник первенства России « Шиповка юных» г. Казань 2014</a:t>
            </a:r>
            <a:endParaRPr lang="ru-RU" dirty="0"/>
          </a:p>
        </p:txBody>
      </p:sp>
      <p:pic>
        <p:nvPicPr>
          <p:cNvPr id="5" name="Содержимое 3" descr="SDC119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397406" y="1397481"/>
            <a:ext cx="5143536" cy="377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01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00496" y="571480"/>
            <a:ext cx="4000528" cy="5554683"/>
          </a:xfrm>
        </p:spPr>
      </p:pic>
      <p:pic>
        <p:nvPicPr>
          <p:cNvPr id="5" name="Содержимое 4" descr="C:\Documents and Settings\Admin\Мои документы\Мои рисунки\2014-02-13\Scan1.BMP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42"/>
            <a:ext cx="400049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</a:t>
            </a:r>
            <a:endParaRPr lang="ru-RU" sz="48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4071934" y="428604"/>
            <a:ext cx="3714776" cy="5214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Назаров Виктор, </a:t>
            </a:r>
          </a:p>
          <a:p>
            <a:r>
              <a:rPr lang="ru-RU" sz="2800" dirty="0" smtClean="0"/>
              <a:t>участник областных соревнований по лёгкой атлетике в беге на 600 и 800м Всероссийских  соревнований по лёгкоатлетическому </a:t>
            </a:r>
            <a:r>
              <a:rPr lang="ru-RU" sz="2800" dirty="0" err="1" smtClean="0"/>
              <a:t>четырёхборью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«Шиповка юных» </a:t>
            </a:r>
          </a:p>
          <a:p>
            <a:r>
              <a:rPr lang="ru-RU" sz="2800" dirty="0" smtClean="0"/>
              <a:t>г.Казань  в 2012г</a:t>
            </a:r>
          </a:p>
          <a:p>
            <a:endParaRPr lang="ru-RU" sz="2800" dirty="0" smtClean="0"/>
          </a:p>
        </p:txBody>
      </p:sp>
      <p:pic>
        <p:nvPicPr>
          <p:cNvPr id="13" name="Содержимое 12" descr="SDC1225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3643338" cy="2871801"/>
          </a:xfrm>
        </p:spPr>
      </p:pic>
      <p:pic>
        <p:nvPicPr>
          <p:cNvPr id="14" name="Содержимое 13" descr="img0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14282" y="3571876"/>
            <a:ext cx="3643338" cy="25717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124728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Внеурочная образовательная</a:t>
            </a:r>
            <a:br>
              <a:rPr lang="ru-RU" sz="3600" dirty="0" smtClean="0"/>
            </a:br>
            <a:r>
              <a:rPr lang="ru-RU" sz="3600" dirty="0" smtClean="0"/>
              <a:t>                деятельность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Деятельность в рамках образовательного процесса направленная на формирование и реализацию индивидуальных способностей и интересов в разных видах деятельности.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20040"/>
            <a:ext cx="6696100" cy="894382"/>
          </a:xfrm>
        </p:spPr>
        <p:txBody>
          <a:bodyPr/>
          <a:lstStyle/>
          <a:p>
            <a:r>
              <a:rPr lang="ru-RU" sz="3600" dirty="0" smtClean="0"/>
              <a:t>Школьные</a:t>
            </a:r>
            <a:r>
              <a:rPr lang="ru-RU" dirty="0" smtClean="0"/>
              <a:t> соревнования</a:t>
            </a:r>
            <a:endParaRPr lang="ru-RU" dirty="0"/>
          </a:p>
        </p:txBody>
      </p:sp>
      <p:pic>
        <p:nvPicPr>
          <p:cNvPr id="4" name="Содержимое 3" descr="P10101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7" y="1603401"/>
            <a:ext cx="7215238" cy="452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22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071966" cy="3071834"/>
          </a:xfrm>
        </p:spPr>
      </p:pic>
      <p:pic>
        <p:nvPicPr>
          <p:cNvPr id="5" name="Рисунок 4" descr="SDC122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85728"/>
            <a:ext cx="3643338" cy="3071834"/>
          </a:xfrm>
          <a:prstGeom prst="rect">
            <a:avLst/>
          </a:prstGeom>
        </p:spPr>
      </p:pic>
      <p:pic>
        <p:nvPicPr>
          <p:cNvPr id="6" name="Рисунок 5" descr="SDC107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00438"/>
            <a:ext cx="4071966" cy="3053976"/>
          </a:xfrm>
          <a:prstGeom prst="rect">
            <a:avLst/>
          </a:prstGeom>
        </p:spPr>
      </p:pic>
      <p:pic>
        <p:nvPicPr>
          <p:cNvPr id="7" name="Рисунок 6" descr="SDC108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500438"/>
            <a:ext cx="364333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2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643305" cy="3111497"/>
          </a:xfrm>
        </p:spPr>
      </p:pic>
      <p:pic>
        <p:nvPicPr>
          <p:cNvPr id="5" name="Рисунок 4" descr="SDC102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3429000"/>
            <a:ext cx="4000528" cy="3143248"/>
          </a:xfrm>
          <a:prstGeom prst="rect">
            <a:avLst/>
          </a:prstGeom>
        </p:spPr>
      </p:pic>
      <p:pic>
        <p:nvPicPr>
          <p:cNvPr id="6" name="Рисунок 5" descr="SDC105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220168"/>
            <a:ext cx="3929090" cy="3065956"/>
          </a:xfrm>
          <a:prstGeom prst="rect">
            <a:avLst/>
          </a:prstGeom>
        </p:spPr>
      </p:pic>
      <p:pic>
        <p:nvPicPr>
          <p:cNvPr id="7" name="Рисунок 6" descr="SDC105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429000"/>
            <a:ext cx="364333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Направление</a:t>
            </a:r>
            <a:r>
              <a:rPr lang="ru-RU" dirty="0" smtClean="0"/>
              <a:t>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мотивации, познавательной активности  обучающихся к изучению физической культуры.</a:t>
            </a:r>
          </a:p>
          <a:p>
            <a:r>
              <a:rPr lang="ru-RU" dirty="0" smtClean="0"/>
              <a:t>Организация работы с одарёнными детьми через урочную и внеурочную деятельность.</a:t>
            </a:r>
          </a:p>
          <a:p>
            <a:r>
              <a:rPr lang="ru-RU" dirty="0" smtClean="0"/>
              <a:t>Самообразование и повышение уровня профессиональной компетентности.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sz="3600" dirty="0" smtClean="0"/>
              <a:t>        Спортивные</a:t>
            </a:r>
            <a:r>
              <a:rPr lang="ru-RU" dirty="0" smtClean="0"/>
              <a:t> секции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Баскетбольная</a:t>
            </a:r>
            <a:endParaRPr lang="ru-RU" dirty="0"/>
          </a:p>
        </p:txBody>
      </p:sp>
      <p:pic>
        <p:nvPicPr>
          <p:cNvPr id="4" name="Содержимое 3" descr="SDC101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214422"/>
            <a:ext cx="3715789" cy="2786082"/>
          </a:xfrm>
        </p:spPr>
      </p:pic>
      <p:pic>
        <p:nvPicPr>
          <p:cNvPr id="5" name="Рисунок 4" descr="Копия SDC11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214422"/>
            <a:ext cx="3929090" cy="2786082"/>
          </a:xfrm>
          <a:prstGeom prst="rect">
            <a:avLst/>
          </a:prstGeom>
        </p:spPr>
      </p:pic>
      <p:pic>
        <p:nvPicPr>
          <p:cNvPr id="6" name="Рисунок 5" descr="SDC104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143380"/>
            <a:ext cx="3714776" cy="2518190"/>
          </a:xfrm>
          <a:prstGeom prst="rect">
            <a:avLst/>
          </a:prstGeom>
        </p:spPr>
      </p:pic>
      <p:pic>
        <p:nvPicPr>
          <p:cNvPr id="7" name="Рисунок 6" descr="SDC101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4143380"/>
            <a:ext cx="3929090" cy="25181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Лыжная</a:t>
            </a:r>
            <a:endParaRPr lang="ru-RU" dirty="0"/>
          </a:p>
        </p:txBody>
      </p:sp>
      <p:pic>
        <p:nvPicPr>
          <p:cNvPr id="4" name="Содержимое 3" descr="P10101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928670"/>
            <a:ext cx="4000528" cy="2713583"/>
          </a:xfrm>
          <a:prstGeom prst="rect">
            <a:avLst/>
          </a:prstGeom>
        </p:spPr>
      </p:pic>
      <p:pic>
        <p:nvPicPr>
          <p:cNvPr id="5" name="Рисунок 4" descr="P10100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928670"/>
            <a:ext cx="3714776" cy="2714644"/>
          </a:xfrm>
          <a:prstGeom prst="rect">
            <a:avLst/>
          </a:prstGeom>
        </p:spPr>
      </p:pic>
      <p:pic>
        <p:nvPicPr>
          <p:cNvPr id="6" name="Рисунок 5" descr="SDC106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786190"/>
            <a:ext cx="4000528" cy="2714643"/>
          </a:xfrm>
          <a:prstGeom prst="rect">
            <a:avLst/>
          </a:prstGeom>
        </p:spPr>
      </p:pic>
      <p:pic>
        <p:nvPicPr>
          <p:cNvPr id="7" name="Рисунок 6" descr="SDC120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786190"/>
            <a:ext cx="376236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туристическая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C:\Documents and Settings\user\Рабочий стол\краевед\P10502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краевед\P105034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1571612"/>
            <a:ext cx="3357567" cy="24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краевед\P10502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21481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краевед\P105025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421481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  Бокс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бокс\100_612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07154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Pc-dir\Обмен\бокс\img4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36433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бокс\100_608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4143380"/>
            <a:ext cx="3929090" cy="259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Греко – римская борьба</a:t>
            </a:r>
            <a:endParaRPr lang="ru-RU" dirty="0"/>
          </a:p>
        </p:txBody>
      </p:sp>
      <p:pic>
        <p:nvPicPr>
          <p:cNvPr id="4" name="Содержимое 3" descr="D:\Новая папка (6)\Новая папка (4)\Новая папка (3)\image3025131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643338" cy="27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овая папка (6)\Новая папка (4)\Новая папка (3)\image3025133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857232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овая папка (6)\Новая папка (4)\Новая папка (3)\image302513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786190"/>
            <a:ext cx="4143404" cy="29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643866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4" name="Содержимое 3" descr="SDC123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3571900" cy="2757493"/>
          </a:xfrm>
        </p:spPr>
      </p:pic>
      <p:pic>
        <p:nvPicPr>
          <p:cNvPr id="5" name="Рисунок 4" descr="P101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928670"/>
            <a:ext cx="4000528" cy="2786082"/>
          </a:xfrm>
          <a:prstGeom prst="rect">
            <a:avLst/>
          </a:prstGeom>
        </p:spPr>
      </p:pic>
      <p:pic>
        <p:nvPicPr>
          <p:cNvPr id="6" name="Рисунок 5" descr="IMG_45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3857628"/>
            <a:ext cx="4000528" cy="2571744"/>
          </a:xfrm>
          <a:prstGeom prst="rect">
            <a:avLst/>
          </a:prstGeom>
        </p:spPr>
      </p:pic>
      <p:pic>
        <p:nvPicPr>
          <p:cNvPr id="7" name="Рисунок 6" descr="IMG_45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857628"/>
            <a:ext cx="3571900" cy="262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20040"/>
            <a:ext cx="6267472" cy="822944"/>
          </a:xfrm>
        </p:spPr>
        <p:txBody>
          <a:bodyPr/>
          <a:lstStyle/>
          <a:p>
            <a:r>
              <a:rPr lang="ru-RU" sz="3600" dirty="0" smtClean="0"/>
              <a:t>Материальная</a:t>
            </a:r>
            <a:r>
              <a:rPr lang="ru-RU" dirty="0" smtClean="0"/>
              <a:t> база</a:t>
            </a:r>
            <a:endParaRPr lang="ru-RU" dirty="0"/>
          </a:p>
        </p:txBody>
      </p:sp>
      <p:pic>
        <p:nvPicPr>
          <p:cNvPr id="4" name="Содержимое 3" descr="SDC122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285860"/>
            <a:ext cx="3786214" cy="2428892"/>
          </a:xfrm>
        </p:spPr>
      </p:pic>
      <p:pic>
        <p:nvPicPr>
          <p:cNvPr id="5" name="Рисунок 4" descr="SDC122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3929066"/>
            <a:ext cx="3643338" cy="2714644"/>
          </a:xfrm>
          <a:prstGeom prst="rect">
            <a:avLst/>
          </a:prstGeom>
        </p:spPr>
      </p:pic>
      <p:pic>
        <p:nvPicPr>
          <p:cNvPr id="6" name="Рисунок 5" descr="SDC122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1285860"/>
            <a:ext cx="3714776" cy="2428891"/>
          </a:xfrm>
          <a:prstGeom prst="rect">
            <a:avLst/>
          </a:prstGeom>
        </p:spPr>
      </p:pic>
      <p:pic>
        <p:nvPicPr>
          <p:cNvPr id="8" name="Рисунок 7" descr="SDC124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929066"/>
            <a:ext cx="378621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20040"/>
            <a:ext cx="6696100" cy="8943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Информационные стенды</a:t>
            </a:r>
            <a:endParaRPr lang="ru-RU" sz="3600" dirty="0"/>
          </a:p>
        </p:txBody>
      </p:sp>
      <p:pic>
        <p:nvPicPr>
          <p:cNvPr id="4" name="Содержимое 3" descr="SDC123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3" y="1500174"/>
            <a:ext cx="3500462" cy="2850768"/>
          </a:xfrm>
        </p:spPr>
      </p:pic>
      <p:pic>
        <p:nvPicPr>
          <p:cNvPr id="5" name="Рисунок 4" descr="SDC12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1500174"/>
            <a:ext cx="4071966" cy="2857520"/>
          </a:xfrm>
          <a:prstGeom prst="rect">
            <a:avLst/>
          </a:prstGeom>
        </p:spPr>
      </p:pic>
      <p:pic>
        <p:nvPicPr>
          <p:cNvPr id="6" name="Рисунок 5" descr="SDC124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4429132"/>
            <a:ext cx="4071966" cy="2214578"/>
          </a:xfrm>
          <a:prstGeom prst="rect">
            <a:avLst/>
          </a:prstGeom>
        </p:spPr>
      </p:pic>
      <p:pic>
        <p:nvPicPr>
          <p:cNvPr id="7" name="Рисунок 6" descr="SDC124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429132"/>
            <a:ext cx="3500462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6338910" cy="9658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Методическая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Участвую в работе муниципального методического объединения учителей физкультуры</a:t>
            </a:r>
          </a:p>
          <a:p>
            <a:r>
              <a:rPr lang="ru-RU" dirty="0" smtClean="0"/>
              <a:t>Имею  опыт работы в качестве эксперта по проверке работ школьного и муниципального этапа Всероссийской олимпиады 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001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Цель моей педагогической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072462" cy="459837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2800" dirty="0" smtClean="0"/>
              <a:t>  Формирование разносторонне физически развитой личности, способной активно использовать ценности физической культуры для укрепления и длительного сохранения собственного здоровья, оптимизации трудовой деятельности и организации активного отдыха.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pic>
        <p:nvPicPr>
          <p:cNvPr id="4" name="Содержимое 3" descr="SDC124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643050"/>
            <a:ext cx="2214578" cy="2286016"/>
          </a:xfrm>
        </p:spPr>
      </p:pic>
      <p:pic>
        <p:nvPicPr>
          <p:cNvPr id="5" name="Рисунок 4" descr="img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643050"/>
            <a:ext cx="1785950" cy="2357430"/>
          </a:xfrm>
          <a:prstGeom prst="rect">
            <a:avLst/>
          </a:prstGeom>
        </p:spPr>
      </p:pic>
      <p:pic>
        <p:nvPicPr>
          <p:cNvPr id="6" name="Рисунок 5" descr="img0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1643050"/>
            <a:ext cx="1643074" cy="2500330"/>
          </a:xfrm>
          <a:prstGeom prst="rect">
            <a:avLst/>
          </a:prstGeom>
        </p:spPr>
      </p:pic>
      <p:pic>
        <p:nvPicPr>
          <p:cNvPr id="7" name="Рисунок 6" descr="img0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1643050"/>
            <a:ext cx="1516348" cy="2339347"/>
          </a:xfrm>
          <a:prstGeom prst="rect">
            <a:avLst/>
          </a:prstGeom>
        </p:spPr>
      </p:pic>
      <p:pic>
        <p:nvPicPr>
          <p:cNvPr id="8" name="Рисунок 7" descr="img03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4071942"/>
            <a:ext cx="2804587" cy="4000528"/>
          </a:xfrm>
          <a:prstGeom prst="rect">
            <a:avLst/>
          </a:prstGeom>
        </p:spPr>
      </p:pic>
      <p:pic>
        <p:nvPicPr>
          <p:cNvPr id="9" name="Рисунок 8" descr="img03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3108" y="4071942"/>
            <a:ext cx="1805910" cy="2643206"/>
          </a:xfrm>
          <a:prstGeom prst="rect">
            <a:avLst/>
          </a:prstGeom>
        </p:spPr>
      </p:pic>
      <p:pic>
        <p:nvPicPr>
          <p:cNvPr id="10" name="Рисунок 9" descr="img03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43636" y="4071942"/>
            <a:ext cx="1928826" cy="3714776"/>
          </a:xfrm>
          <a:prstGeom prst="rect">
            <a:avLst/>
          </a:prstGeom>
        </p:spPr>
      </p:pic>
      <p:pic>
        <p:nvPicPr>
          <p:cNvPr id="11" name="Рисунок 10" descr="img03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071934" y="4071942"/>
            <a:ext cx="1919519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894382"/>
          </a:xfrm>
        </p:spPr>
        <p:txBody>
          <a:bodyPr/>
          <a:lstStyle/>
          <a:p>
            <a:r>
              <a:rPr lang="ru-RU" sz="3600" dirty="0" smtClean="0"/>
              <a:t>Повышение</a:t>
            </a:r>
            <a:r>
              <a:rPr lang="ru-RU" dirty="0" smtClean="0"/>
              <a:t> квалификации</a:t>
            </a:r>
            <a:endParaRPr lang="ru-RU" dirty="0"/>
          </a:p>
        </p:txBody>
      </p:sp>
      <p:pic>
        <p:nvPicPr>
          <p:cNvPr id="8" name="Содержимое 7" descr="img0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00174"/>
            <a:ext cx="3786214" cy="5357826"/>
          </a:xfrm>
        </p:spPr>
      </p:pic>
      <p:pic>
        <p:nvPicPr>
          <p:cNvPr id="9" name="Рисунок 8" descr="img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1999" y="1571612"/>
            <a:ext cx="3286149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251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Имею следующие Награды</a:t>
            </a:r>
            <a:endParaRPr lang="ru-RU" dirty="0"/>
          </a:p>
        </p:txBody>
      </p:sp>
      <p:pic>
        <p:nvPicPr>
          <p:cNvPr id="4" name="Содержимое 3" descr="img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27" y="928669"/>
            <a:ext cx="1882805" cy="2571769"/>
          </a:xfrm>
        </p:spPr>
      </p:pic>
      <p:pic>
        <p:nvPicPr>
          <p:cNvPr id="1026" name="Picture 2" descr="C:\Documents and Settings\Администратор\Рабочий стол\img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928670"/>
            <a:ext cx="1785950" cy="2589187"/>
          </a:xfrm>
          <a:prstGeom prst="rect">
            <a:avLst/>
          </a:prstGeom>
          <a:noFill/>
        </p:spPr>
      </p:pic>
      <p:pic>
        <p:nvPicPr>
          <p:cNvPr id="5" name="Рисунок 4" descr="img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714752"/>
            <a:ext cx="1714512" cy="2571768"/>
          </a:xfrm>
          <a:prstGeom prst="rect">
            <a:avLst/>
          </a:prstGeom>
        </p:spPr>
      </p:pic>
      <p:pic>
        <p:nvPicPr>
          <p:cNvPr id="6" name="Рисунок 5" descr="img0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3372" y="928670"/>
            <a:ext cx="1786226" cy="2571768"/>
          </a:xfrm>
          <a:prstGeom prst="rect">
            <a:avLst/>
          </a:prstGeom>
        </p:spPr>
      </p:pic>
      <p:pic>
        <p:nvPicPr>
          <p:cNvPr id="7" name="Рисунок 6" descr="img0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82484" y="928670"/>
            <a:ext cx="1849293" cy="2571768"/>
          </a:xfrm>
          <a:prstGeom prst="rect">
            <a:avLst/>
          </a:prstGeom>
        </p:spPr>
      </p:pic>
      <p:pic>
        <p:nvPicPr>
          <p:cNvPr id="8" name="Рисунок 7" descr="img0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44" y="3714751"/>
            <a:ext cx="1857388" cy="2601607"/>
          </a:xfrm>
          <a:prstGeom prst="rect">
            <a:avLst/>
          </a:prstGeom>
        </p:spPr>
      </p:pic>
      <p:pic>
        <p:nvPicPr>
          <p:cNvPr id="9" name="Рисунок 8" descr="img00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10901" y="3714753"/>
            <a:ext cx="1961297" cy="2696784"/>
          </a:xfrm>
          <a:prstGeom prst="rect">
            <a:avLst/>
          </a:prstGeom>
        </p:spPr>
      </p:pic>
      <p:pic>
        <p:nvPicPr>
          <p:cNvPr id="10" name="Рисунок 9" descr="img01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72198" y="3714752"/>
            <a:ext cx="178595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0414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Перспективный план                      на 2014 – 2019</a:t>
            </a:r>
            <a:r>
              <a:rPr lang="ru-RU" sz="2200" dirty="0" smtClean="0"/>
              <a:t>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ФГОС ОО на уроках физической культуре.</a:t>
            </a:r>
          </a:p>
          <a:p>
            <a:r>
              <a:rPr lang="ru-RU" dirty="0" smtClean="0"/>
              <a:t>Продолжить работу с одарёнными детьми.</a:t>
            </a:r>
          </a:p>
          <a:p>
            <a:r>
              <a:rPr lang="ru-RU" dirty="0" smtClean="0"/>
              <a:t>Создание условий для сдачи норм ГТО обучающимися образовательного учреждения.</a:t>
            </a:r>
          </a:p>
          <a:p>
            <a:r>
              <a:rPr lang="ru-RU" dirty="0" smtClean="0"/>
              <a:t>Продолжить внедрять современные образовательные технологии .</a:t>
            </a:r>
          </a:p>
          <a:p>
            <a:r>
              <a:rPr lang="ru-RU" dirty="0" smtClean="0"/>
              <a:t>Привлечение максимального количества обучающихся к занятиям в спортивных секциях.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70652" cy="196595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</a:t>
            </a:r>
            <a:r>
              <a:rPr lang="ru-RU" sz="4400" dirty="0" smtClean="0"/>
              <a:t>Спасибо за внимание !!!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 descr="спор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285860"/>
            <a:ext cx="6500858" cy="499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Задачи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7500990" cy="51974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двигательных способностей.</a:t>
            </a:r>
          </a:p>
          <a:p>
            <a:r>
              <a:rPr lang="ru-RU" dirty="0" smtClean="0"/>
              <a:t>Укрепление здоровья, развитие основных физических качеств и повышение функциональных возможностей организма.</a:t>
            </a:r>
          </a:p>
          <a:p>
            <a:r>
              <a:rPr lang="ru-RU" dirty="0" smtClean="0"/>
              <a:t>Воспитание положительных качеств личности, норм коллективного взаимодействия и сотрудничества в учебной и соревновательной деятельности.</a:t>
            </a:r>
          </a:p>
          <a:p>
            <a:r>
              <a:rPr lang="ru-RU" dirty="0" smtClean="0"/>
              <a:t>Формирование основ знаний о личной гигиене, </a:t>
            </a:r>
          </a:p>
          <a:p>
            <a:pPr>
              <a:buNone/>
            </a:pPr>
            <a:r>
              <a:rPr lang="ru-RU" dirty="0" smtClean="0"/>
              <a:t>   о влиянии занятий  физическими упражнениями </a:t>
            </a:r>
          </a:p>
          <a:p>
            <a:pPr>
              <a:buNone/>
            </a:pPr>
            <a:r>
              <a:rPr lang="ru-RU" dirty="0" smtClean="0"/>
              <a:t>   на основные системы организма, развитие </a:t>
            </a:r>
          </a:p>
          <a:p>
            <a:pPr>
              <a:buNone/>
            </a:pPr>
            <a:r>
              <a:rPr lang="ru-RU" dirty="0" smtClean="0"/>
              <a:t>   волевых и нравственных качеств.</a:t>
            </a:r>
          </a:p>
          <a:p>
            <a:r>
              <a:rPr lang="ru-RU" dirty="0" smtClean="0"/>
              <a:t>Формирование адекватной оценки собственных физических возможностей.</a:t>
            </a:r>
          </a:p>
          <a:p>
            <a:r>
              <a:rPr lang="ru-RU" dirty="0" smtClean="0"/>
              <a:t>Воспитание привычки к самостоятельным занятиям физическими упражнениями, избранными видами спорта в свободное время.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Нормативно-правовые документы </a:t>
            </a:r>
            <a:br>
              <a:rPr lang="ru-RU" dirty="0" smtClean="0"/>
            </a:br>
            <a:r>
              <a:rPr lang="ru-RU" dirty="0" smtClean="0"/>
              <a:t>используемые при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7643866" cy="4455496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Закон Министерства образования и науки РФ « Об образовании в РФ от 29.12.2012г</a:t>
            </a:r>
          </a:p>
          <a:p>
            <a:r>
              <a:rPr lang="ru-RU" sz="3300" dirty="0" smtClean="0"/>
              <a:t>Федеральный компонент государственного образовательного стандарта основного общего и среднего (полного) общего образования  от 05.03.2004г</a:t>
            </a:r>
          </a:p>
          <a:p>
            <a:r>
              <a:rPr lang="ru-RU" sz="3300" dirty="0" smtClean="0"/>
              <a:t>Федеральный государственный образовательный стандарт начального общего образования от 06.10.2009г</a:t>
            </a:r>
          </a:p>
          <a:p>
            <a:r>
              <a:rPr lang="ru-RU" sz="3300" dirty="0" smtClean="0"/>
              <a:t>Примерная программа общего образования  и комплексная программа физического воспитания учащихся 1 – 11-х классов( </a:t>
            </a:r>
            <a:r>
              <a:rPr lang="ru-RU" sz="3300" dirty="0" err="1" smtClean="0"/>
              <a:t>В.ИЛях</a:t>
            </a:r>
            <a:r>
              <a:rPr lang="ru-RU" sz="3300" dirty="0" smtClean="0"/>
              <a:t>, </a:t>
            </a:r>
            <a:r>
              <a:rPr lang="ru-RU" sz="3300" dirty="0" err="1" smtClean="0"/>
              <a:t>А.А.Зданевич</a:t>
            </a:r>
            <a:r>
              <a:rPr lang="ru-RU" sz="3300" dirty="0" smtClean="0"/>
              <a:t>) </a:t>
            </a:r>
          </a:p>
          <a:p>
            <a:pPr>
              <a:buNone/>
            </a:pPr>
            <a:r>
              <a:rPr lang="ru-RU" sz="3300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Использование</a:t>
            </a:r>
            <a:r>
              <a:rPr lang="ru-RU" dirty="0" smtClean="0"/>
              <a:t> педагогических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4846320"/>
          </a:xfrm>
        </p:spPr>
        <p:txBody>
          <a:bodyPr/>
          <a:lstStyle/>
          <a:p>
            <a:r>
              <a:rPr lang="ru-RU" dirty="0" smtClean="0"/>
              <a:t>Дифференцированное физкультурное образование (целенаправленное физическое формирование человека посредством развития его индивидуальных способностей)</a:t>
            </a:r>
          </a:p>
          <a:p>
            <a:r>
              <a:rPr lang="ru-RU" dirty="0" smtClean="0"/>
              <a:t>Информационно – коммуникативная (подготовка рабочих программ, поурочных планов, дидактических материалов, различных</a:t>
            </a:r>
          </a:p>
          <a:p>
            <a:pPr>
              <a:buNone/>
            </a:pPr>
            <a:r>
              <a:rPr lang="ru-RU" dirty="0" smtClean="0"/>
              <a:t>   докладов, методических разработок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( обеспечить школьнику возможность сохранения здоровья за период обучения в школе)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 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Уровень достижения государственного стандарта по физкультуре составляет 100%.</a:t>
            </a:r>
          </a:p>
          <a:p>
            <a:r>
              <a:rPr lang="ru-RU" dirty="0" smtClean="0"/>
              <a:t> Позитивная динамика качества образования.</a:t>
            </a:r>
          </a:p>
          <a:p>
            <a:r>
              <a:rPr lang="ru-RU" dirty="0" smtClean="0"/>
              <a:t>Активное участие в соревнованиях и олимпиадах.</a:t>
            </a:r>
          </a:p>
          <a:p>
            <a:pPr lvl="0"/>
            <a:r>
              <a:rPr lang="ru-RU" dirty="0" smtClean="0"/>
              <a:t>Результативность физической подготовки обучающихся в рамках сдачи норм  ГТО.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 по учебной дисциплине</a:t>
            </a:r>
            <a:endParaRPr lang="ru-RU" dirty="0"/>
          </a:p>
        </p:txBody>
      </p:sp>
      <p:pic>
        <p:nvPicPr>
          <p:cNvPr id="4" name="Содержимое 3" descr="img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19" y="1571612"/>
            <a:ext cx="1440191" cy="1714512"/>
          </a:xfrm>
        </p:spPr>
      </p:pic>
      <p:pic>
        <p:nvPicPr>
          <p:cNvPr id="5" name="Рисунок 4" descr="img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928934"/>
            <a:ext cx="1831299" cy="2613416"/>
          </a:xfrm>
          <a:prstGeom prst="rect">
            <a:avLst/>
          </a:prstGeom>
        </p:spPr>
      </p:pic>
      <p:pic>
        <p:nvPicPr>
          <p:cNvPr id="6" name="Рисунок 5" descr="img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857760"/>
            <a:ext cx="1240002" cy="2571744"/>
          </a:xfrm>
          <a:prstGeom prst="rect">
            <a:avLst/>
          </a:prstGeom>
        </p:spPr>
      </p:pic>
      <p:pic>
        <p:nvPicPr>
          <p:cNvPr id="7" name="Рисунок 6" descr="img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1571612"/>
            <a:ext cx="1754741" cy="2436902"/>
          </a:xfrm>
          <a:prstGeom prst="rect">
            <a:avLst/>
          </a:prstGeom>
        </p:spPr>
      </p:pic>
      <p:pic>
        <p:nvPicPr>
          <p:cNvPr id="8" name="Рисунок 7" descr="img02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71604" y="4214818"/>
            <a:ext cx="1739343" cy="2430677"/>
          </a:xfrm>
          <a:prstGeom prst="rect">
            <a:avLst/>
          </a:prstGeom>
        </p:spPr>
      </p:pic>
      <p:pic>
        <p:nvPicPr>
          <p:cNvPr id="9" name="Рисунок 8" descr="img02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868" y="1571612"/>
            <a:ext cx="2071702" cy="3071834"/>
          </a:xfrm>
          <a:prstGeom prst="rect">
            <a:avLst/>
          </a:prstGeom>
        </p:spPr>
      </p:pic>
      <p:pic>
        <p:nvPicPr>
          <p:cNvPr id="10" name="Рисунок 9" descr="img02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00694" y="3857628"/>
            <a:ext cx="2468703" cy="3000372"/>
          </a:xfrm>
          <a:prstGeom prst="rect">
            <a:avLst/>
          </a:prstGeom>
        </p:spPr>
      </p:pic>
      <p:pic>
        <p:nvPicPr>
          <p:cNvPr id="11" name="Рисунок 10" descr="img02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428992" y="3929067"/>
            <a:ext cx="2143139" cy="3429024"/>
          </a:xfrm>
          <a:prstGeom prst="rect">
            <a:avLst/>
          </a:prstGeom>
        </p:spPr>
      </p:pic>
      <p:pic>
        <p:nvPicPr>
          <p:cNvPr id="12" name="Рисунок 11" descr="SDC1247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214942" y="1571612"/>
            <a:ext cx="2714612" cy="21073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1599</TotalTime>
  <Words>675</Words>
  <Application>Microsoft Office PowerPoint</Application>
  <PresentationFormat>Экран (4:3)</PresentationFormat>
  <Paragraphs>113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МОУ «Деевская средняя общеобразовательная школа»</vt:lpstr>
      <vt:lpstr>Общие сведения о педагоге  </vt:lpstr>
      <vt:lpstr>Направление деятельности</vt:lpstr>
      <vt:lpstr>Цель моей педагогической деятельности</vt:lpstr>
      <vt:lpstr>                   Задачи </vt:lpstr>
      <vt:lpstr>Нормативно-правовые документы  используемые при работе</vt:lpstr>
      <vt:lpstr>          Использование педагогических технологий</vt:lpstr>
      <vt:lpstr>Результаты   деятельности</vt:lpstr>
      <vt:lpstr>Литература по учебной дисциплине</vt:lpstr>
      <vt:lpstr>Инновационно – методическая деятельность</vt:lpstr>
      <vt:lpstr>Качество  обученности </vt:lpstr>
      <vt:lpstr>Уровень физической                подготовленности</vt:lpstr>
      <vt:lpstr>        Участие в олимпиаде</vt:lpstr>
      <vt:lpstr>       Муниципальный этап</vt:lpstr>
      <vt:lpstr>Региональный этап    олимпиады</vt:lpstr>
      <vt:lpstr>Слайд 16</vt:lpstr>
      <vt:lpstr>Слайд 17</vt:lpstr>
      <vt:lpstr>            Сдача норм ГТО </vt:lpstr>
      <vt:lpstr>            Заболевание ОРЗ</vt:lpstr>
      <vt:lpstr>Муниципальные соревнования</vt:lpstr>
      <vt:lpstr>Слайд 21</vt:lpstr>
      <vt:lpstr>Слайд 22</vt:lpstr>
      <vt:lpstr>Слайд 23</vt:lpstr>
      <vt:lpstr>Слайд 24</vt:lpstr>
      <vt:lpstr>на</vt:lpstr>
      <vt:lpstr>Внеурочная образовательная                 деятельность</vt:lpstr>
      <vt:lpstr>Школьные соревнования</vt:lpstr>
      <vt:lpstr>Слайд 28</vt:lpstr>
      <vt:lpstr>Слайд 29</vt:lpstr>
      <vt:lpstr>        Спортивные секции</vt:lpstr>
      <vt:lpstr>Баскетбольная</vt:lpstr>
      <vt:lpstr>Лыжная</vt:lpstr>
      <vt:lpstr>туристическая</vt:lpstr>
      <vt:lpstr>  Бокс</vt:lpstr>
      <vt:lpstr>Греко – римская борьба</vt:lpstr>
      <vt:lpstr>Общественная деятельность</vt:lpstr>
      <vt:lpstr>Материальная база</vt:lpstr>
      <vt:lpstr>Информационные стенды</vt:lpstr>
      <vt:lpstr>Методическая работа</vt:lpstr>
      <vt:lpstr>Методическая литература</vt:lpstr>
      <vt:lpstr>Повышение квалификации</vt:lpstr>
      <vt:lpstr>Имею следующие Награды</vt:lpstr>
      <vt:lpstr>Перспективный план                      на 2014 – 2019г</vt:lpstr>
      <vt:lpstr>   Спасибо за внимание 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uchenik8</dc:creator>
  <cp:lastModifiedBy>uchenik8</cp:lastModifiedBy>
  <cp:revision>160</cp:revision>
  <dcterms:modified xsi:type="dcterms:W3CDTF">2015-11-29T17:22:22Z</dcterms:modified>
</cp:coreProperties>
</file>