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sldIdLst>
    <p:sldId id="256" r:id="rId2"/>
    <p:sldId id="297" r:id="rId3"/>
    <p:sldId id="278" r:id="rId4"/>
    <p:sldId id="293" r:id="rId5"/>
    <p:sldId id="294" r:id="rId6"/>
    <p:sldId id="298" r:id="rId7"/>
    <p:sldId id="300" r:id="rId8"/>
    <p:sldId id="279" r:id="rId9"/>
    <p:sldId id="280" r:id="rId10"/>
    <p:sldId id="301" r:id="rId11"/>
    <p:sldId id="302" r:id="rId12"/>
    <p:sldId id="319" r:id="rId13"/>
    <p:sldId id="308" r:id="rId14"/>
    <p:sldId id="320" r:id="rId15"/>
    <p:sldId id="309" r:id="rId16"/>
    <p:sldId id="264" r:id="rId17"/>
    <p:sldId id="306" r:id="rId18"/>
    <p:sldId id="313" r:id="rId19"/>
    <p:sldId id="307" r:id="rId20"/>
    <p:sldId id="303" r:id="rId21"/>
    <p:sldId id="304" r:id="rId22"/>
    <p:sldId id="269" r:id="rId23"/>
    <p:sldId id="286" r:id="rId24"/>
    <p:sldId id="314" r:id="rId25"/>
    <p:sldId id="287" r:id="rId26"/>
    <p:sldId id="288" r:id="rId27"/>
    <p:sldId id="310" r:id="rId28"/>
    <p:sldId id="311" r:id="rId29"/>
    <p:sldId id="316" r:id="rId30"/>
    <p:sldId id="315" r:id="rId31"/>
    <p:sldId id="317" r:id="rId32"/>
    <p:sldId id="318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2143E6-BA72-4D75-A483-BF61B62DDF47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630162B-5953-4758-8E48-AB8B6F9F058A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НАРОДНОСТЬ</a:t>
          </a:r>
          <a:endParaRPr lang="ru-RU" sz="20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D0C23CCE-C9A7-4D91-AA69-032DE4F7FF9C}" type="parTrans" cxnId="{4AB737B7-ECD7-47C9-8FCB-3E580282FBA5}">
      <dgm:prSet/>
      <dgm:spPr/>
      <dgm:t>
        <a:bodyPr/>
        <a:lstStyle/>
        <a:p>
          <a:endParaRPr lang="ru-RU"/>
        </a:p>
      </dgm:t>
    </dgm:pt>
    <dgm:pt modelId="{E36C9351-7215-47E7-AF1B-AA00A1BF4E09}" type="sibTrans" cxnId="{4AB737B7-ECD7-47C9-8FCB-3E580282FBA5}">
      <dgm:prSet/>
      <dgm:spPr>
        <a:solidFill>
          <a:srgbClr val="FF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FEA7CA54-B7CB-4299-A47E-852B4D77BFCE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ПЛЕМЯ</a:t>
          </a:r>
          <a:endParaRPr lang="ru-RU" sz="2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5DEAFF14-2B14-4751-BE2F-357B5467812D}" type="sibTrans" cxnId="{6BF2C7A5-47BD-404F-801E-1C08C022BA19}">
      <dgm:prSet/>
      <dgm:spPr>
        <a:solidFill>
          <a:srgbClr val="FF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BA113865-D0A9-4D8D-B44E-4FA05F2D67C8}" type="parTrans" cxnId="{6BF2C7A5-47BD-404F-801E-1C08C022BA19}">
      <dgm:prSet/>
      <dgm:spPr/>
      <dgm:t>
        <a:bodyPr/>
        <a:lstStyle/>
        <a:p>
          <a:endParaRPr lang="ru-RU"/>
        </a:p>
      </dgm:t>
    </dgm:pt>
    <dgm:pt modelId="{EBC1A97C-51ED-427D-B8BF-EBB620205140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РОД</a:t>
          </a:r>
          <a:endParaRPr lang="ru-RU" sz="2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33B8E911-069B-4613-A394-75E80CD621F8}" type="sibTrans" cxnId="{D3F4CF75-81F6-41F8-A69C-CD28DB65E2AD}">
      <dgm:prSet/>
      <dgm:spPr>
        <a:solidFill>
          <a:srgbClr val="FF0000"/>
        </a:solidFill>
        <a:scene3d>
          <a:camera prst="orthographicFront"/>
          <a:lightRig rig="threePt" dir="t"/>
        </a:scene3d>
        <a:sp3d>
          <a:bevelT/>
        </a:sp3d>
      </dgm:spPr>
      <dgm:t>
        <a:bodyPr/>
        <a:lstStyle/>
        <a:p>
          <a:endParaRPr lang="ru-RU"/>
        </a:p>
      </dgm:t>
    </dgm:pt>
    <dgm:pt modelId="{5F289AA8-8091-4F3B-8718-05493E971F2D}" type="parTrans" cxnId="{D3F4CF75-81F6-41F8-A69C-CD28DB65E2AD}">
      <dgm:prSet/>
      <dgm:spPr/>
      <dgm:t>
        <a:bodyPr/>
        <a:lstStyle/>
        <a:p>
          <a:endParaRPr lang="ru-RU"/>
        </a:p>
      </dgm:t>
    </dgm:pt>
    <dgm:pt modelId="{14D2992A-E5CF-475C-9086-272BB65F6A2E}">
      <dgm:prSet phldrT="[Текст]" custT="1"/>
      <dgm:spPr>
        <a:solidFill>
          <a:schemeClr val="accent2">
            <a:lumMod val="20000"/>
            <a:lumOff val="80000"/>
          </a:schemeClr>
        </a:solidFill>
        <a:ln>
          <a:noFill/>
        </a:ln>
        <a:effectLst>
          <a:outerShdw blurRad="190500" dist="228600" dir="2700000" algn="ctr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gm:spPr>
      <dgm:t>
        <a:bodyPr/>
        <a:lstStyle/>
        <a:p>
          <a:r>
            <a:rPr lang="ru-RU" sz="2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НАЦИЯ</a:t>
          </a:r>
          <a:endParaRPr lang="ru-RU" sz="2800" b="1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gm:t>
    </dgm:pt>
    <dgm:pt modelId="{1FE4CDE6-5FF7-4D52-9BE0-A2A45C2AEBBA}" type="parTrans" cxnId="{4F01A0F3-B751-41BD-8BC3-2F927FD8707E}">
      <dgm:prSet/>
      <dgm:spPr/>
      <dgm:t>
        <a:bodyPr/>
        <a:lstStyle/>
        <a:p>
          <a:endParaRPr lang="ru-RU"/>
        </a:p>
      </dgm:t>
    </dgm:pt>
    <dgm:pt modelId="{C6E2F6FE-FA4B-4A45-9682-05D981AFCE5B}" type="sibTrans" cxnId="{4F01A0F3-B751-41BD-8BC3-2F927FD8707E}">
      <dgm:prSet/>
      <dgm:spPr/>
      <dgm:t>
        <a:bodyPr/>
        <a:lstStyle/>
        <a:p>
          <a:endParaRPr lang="ru-RU"/>
        </a:p>
      </dgm:t>
    </dgm:pt>
    <dgm:pt modelId="{D7FA2F55-359F-4C4A-9815-C7F898374CE3}" type="pres">
      <dgm:prSet presAssocID="{9A2143E6-BA72-4D75-A483-BF61B62DDF4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B2CC901-B208-4507-AA0C-C855C3E195A6}" type="pres">
      <dgm:prSet presAssocID="{EBC1A97C-51ED-427D-B8BF-EBB620205140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62FBD5-B532-4F8B-B852-4142F3EDD11F}" type="pres">
      <dgm:prSet presAssocID="{33B8E911-069B-4613-A394-75E80CD621F8}" presName="sibTrans" presStyleLbl="sibTrans2D1" presStyleIdx="0" presStyleCnt="3"/>
      <dgm:spPr/>
      <dgm:t>
        <a:bodyPr/>
        <a:lstStyle/>
        <a:p>
          <a:endParaRPr lang="ru-RU"/>
        </a:p>
      </dgm:t>
    </dgm:pt>
    <dgm:pt modelId="{7105F053-5C29-4223-9C2C-E6AFF13A730B}" type="pres">
      <dgm:prSet presAssocID="{33B8E911-069B-4613-A394-75E80CD621F8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50BBCED-A328-4FDA-BF1B-2595FF6784C7}" type="pres">
      <dgm:prSet presAssocID="{FEA7CA54-B7CB-4299-A47E-852B4D77BFCE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F75A07-9482-4539-9986-03EC3D216209}" type="pres">
      <dgm:prSet presAssocID="{5DEAFF14-2B14-4751-BE2F-357B5467812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7DBD0513-CFFA-4EE5-8810-3A3FCF059306}" type="pres">
      <dgm:prSet presAssocID="{5DEAFF14-2B14-4751-BE2F-357B5467812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6750401C-CA12-4BFF-B4D0-57FA1BAD9FBC}" type="pres">
      <dgm:prSet presAssocID="{1630162B-5953-4758-8E48-AB8B6F9F058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602F81-7891-4F17-AA7B-DD76F56C455F}" type="pres">
      <dgm:prSet presAssocID="{E36C9351-7215-47E7-AF1B-AA00A1BF4E09}" presName="sibTrans" presStyleLbl="sibTrans2D1" presStyleIdx="2" presStyleCnt="3"/>
      <dgm:spPr/>
      <dgm:t>
        <a:bodyPr/>
        <a:lstStyle/>
        <a:p>
          <a:endParaRPr lang="ru-RU"/>
        </a:p>
      </dgm:t>
    </dgm:pt>
    <dgm:pt modelId="{021FBF8D-9916-4436-BD3A-2B299FAF5AAA}" type="pres">
      <dgm:prSet presAssocID="{E36C9351-7215-47E7-AF1B-AA00A1BF4E09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C5C4A6CC-4002-497C-86AC-C72C9BFFDCA2}" type="pres">
      <dgm:prSet presAssocID="{14D2992A-E5CF-475C-9086-272BB65F6A2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D1FDF06-904F-4D33-BB49-777BF34E1AE7}" type="presOf" srcId="{5DEAFF14-2B14-4751-BE2F-357B5467812D}" destId="{BDF75A07-9482-4539-9986-03EC3D216209}" srcOrd="0" destOrd="0" presId="urn:microsoft.com/office/officeart/2005/8/layout/process1"/>
    <dgm:cxn modelId="{19FF5ECA-7ADC-48E4-8877-8D4CACA79CA9}" type="presOf" srcId="{FEA7CA54-B7CB-4299-A47E-852B4D77BFCE}" destId="{D50BBCED-A328-4FDA-BF1B-2595FF6784C7}" srcOrd="0" destOrd="0" presId="urn:microsoft.com/office/officeart/2005/8/layout/process1"/>
    <dgm:cxn modelId="{E9739D06-0D77-49EF-A685-B593F7593BC8}" type="presOf" srcId="{14D2992A-E5CF-475C-9086-272BB65F6A2E}" destId="{C5C4A6CC-4002-497C-86AC-C72C9BFFDCA2}" srcOrd="0" destOrd="0" presId="urn:microsoft.com/office/officeart/2005/8/layout/process1"/>
    <dgm:cxn modelId="{D3F4CF75-81F6-41F8-A69C-CD28DB65E2AD}" srcId="{9A2143E6-BA72-4D75-A483-BF61B62DDF47}" destId="{EBC1A97C-51ED-427D-B8BF-EBB620205140}" srcOrd="0" destOrd="0" parTransId="{5F289AA8-8091-4F3B-8718-05493E971F2D}" sibTransId="{33B8E911-069B-4613-A394-75E80CD621F8}"/>
    <dgm:cxn modelId="{7C1E0986-2542-413E-AA47-14C08CF6B15D}" type="presOf" srcId="{33B8E911-069B-4613-A394-75E80CD621F8}" destId="{6762FBD5-B532-4F8B-B852-4142F3EDD11F}" srcOrd="0" destOrd="0" presId="urn:microsoft.com/office/officeart/2005/8/layout/process1"/>
    <dgm:cxn modelId="{EA85BC48-4C41-4517-BD6A-3874393FB346}" type="presOf" srcId="{5DEAFF14-2B14-4751-BE2F-357B5467812D}" destId="{7DBD0513-CFFA-4EE5-8810-3A3FCF059306}" srcOrd="1" destOrd="0" presId="urn:microsoft.com/office/officeart/2005/8/layout/process1"/>
    <dgm:cxn modelId="{6BF2C7A5-47BD-404F-801E-1C08C022BA19}" srcId="{9A2143E6-BA72-4D75-A483-BF61B62DDF47}" destId="{FEA7CA54-B7CB-4299-A47E-852B4D77BFCE}" srcOrd="1" destOrd="0" parTransId="{BA113865-D0A9-4D8D-B44E-4FA05F2D67C8}" sibTransId="{5DEAFF14-2B14-4751-BE2F-357B5467812D}"/>
    <dgm:cxn modelId="{062DD334-B76B-4C45-ACEE-C256B99E6719}" type="presOf" srcId="{E36C9351-7215-47E7-AF1B-AA00A1BF4E09}" destId="{85602F81-7891-4F17-AA7B-DD76F56C455F}" srcOrd="0" destOrd="0" presId="urn:microsoft.com/office/officeart/2005/8/layout/process1"/>
    <dgm:cxn modelId="{4F01A0F3-B751-41BD-8BC3-2F927FD8707E}" srcId="{9A2143E6-BA72-4D75-A483-BF61B62DDF47}" destId="{14D2992A-E5CF-475C-9086-272BB65F6A2E}" srcOrd="3" destOrd="0" parTransId="{1FE4CDE6-5FF7-4D52-9BE0-A2A45C2AEBBA}" sibTransId="{C6E2F6FE-FA4B-4A45-9682-05D981AFCE5B}"/>
    <dgm:cxn modelId="{CC626580-0C59-414A-9950-C6E5460E4620}" type="presOf" srcId="{33B8E911-069B-4613-A394-75E80CD621F8}" destId="{7105F053-5C29-4223-9C2C-E6AFF13A730B}" srcOrd="1" destOrd="0" presId="urn:microsoft.com/office/officeart/2005/8/layout/process1"/>
    <dgm:cxn modelId="{4AB737B7-ECD7-47C9-8FCB-3E580282FBA5}" srcId="{9A2143E6-BA72-4D75-A483-BF61B62DDF47}" destId="{1630162B-5953-4758-8E48-AB8B6F9F058A}" srcOrd="2" destOrd="0" parTransId="{D0C23CCE-C9A7-4D91-AA69-032DE4F7FF9C}" sibTransId="{E36C9351-7215-47E7-AF1B-AA00A1BF4E09}"/>
    <dgm:cxn modelId="{98C7ACFA-E73F-485B-BF83-B76C33920CBA}" type="presOf" srcId="{9A2143E6-BA72-4D75-A483-BF61B62DDF47}" destId="{D7FA2F55-359F-4C4A-9815-C7F898374CE3}" srcOrd="0" destOrd="0" presId="urn:microsoft.com/office/officeart/2005/8/layout/process1"/>
    <dgm:cxn modelId="{87F60D7B-3070-42D7-87FC-A2274015A9EE}" type="presOf" srcId="{E36C9351-7215-47E7-AF1B-AA00A1BF4E09}" destId="{021FBF8D-9916-4436-BD3A-2B299FAF5AAA}" srcOrd="1" destOrd="0" presId="urn:microsoft.com/office/officeart/2005/8/layout/process1"/>
    <dgm:cxn modelId="{0E832299-DAF6-4863-A87F-EDFA3D0C0425}" type="presOf" srcId="{1630162B-5953-4758-8E48-AB8B6F9F058A}" destId="{6750401C-CA12-4BFF-B4D0-57FA1BAD9FBC}" srcOrd="0" destOrd="0" presId="urn:microsoft.com/office/officeart/2005/8/layout/process1"/>
    <dgm:cxn modelId="{CF1C7E7D-5A55-4494-B222-255A8D9EF1DE}" type="presOf" srcId="{EBC1A97C-51ED-427D-B8BF-EBB620205140}" destId="{DB2CC901-B208-4507-AA0C-C855C3E195A6}" srcOrd="0" destOrd="0" presId="urn:microsoft.com/office/officeart/2005/8/layout/process1"/>
    <dgm:cxn modelId="{9447AF26-7CC2-43F4-B668-650CF9142F99}" type="presParOf" srcId="{D7FA2F55-359F-4C4A-9815-C7F898374CE3}" destId="{DB2CC901-B208-4507-AA0C-C855C3E195A6}" srcOrd="0" destOrd="0" presId="urn:microsoft.com/office/officeart/2005/8/layout/process1"/>
    <dgm:cxn modelId="{EF43E25E-4E54-4427-98CE-75C9E742A629}" type="presParOf" srcId="{D7FA2F55-359F-4C4A-9815-C7F898374CE3}" destId="{6762FBD5-B532-4F8B-B852-4142F3EDD11F}" srcOrd="1" destOrd="0" presId="urn:microsoft.com/office/officeart/2005/8/layout/process1"/>
    <dgm:cxn modelId="{FFE60A78-667F-4310-8D21-D8348292D771}" type="presParOf" srcId="{6762FBD5-B532-4F8B-B852-4142F3EDD11F}" destId="{7105F053-5C29-4223-9C2C-E6AFF13A730B}" srcOrd="0" destOrd="0" presId="urn:microsoft.com/office/officeart/2005/8/layout/process1"/>
    <dgm:cxn modelId="{0FC77985-92F4-495B-AE84-6B38BB39A5D5}" type="presParOf" srcId="{D7FA2F55-359F-4C4A-9815-C7F898374CE3}" destId="{D50BBCED-A328-4FDA-BF1B-2595FF6784C7}" srcOrd="2" destOrd="0" presId="urn:microsoft.com/office/officeart/2005/8/layout/process1"/>
    <dgm:cxn modelId="{0712E2CD-EBA8-4317-BC96-E213DA1ACAA5}" type="presParOf" srcId="{D7FA2F55-359F-4C4A-9815-C7F898374CE3}" destId="{BDF75A07-9482-4539-9986-03EC3D216209}" srcOrd="3" destOrd="0" presId="urn:microsoft.com/office/officeart/2005/8/layout/process1"/>
    <dgm:cxn modelId="{E6AC23B6-E7B3-42FC-B077-036F30F1566B}" type="presParOf" srcId="{BDF75A07-9482-4539-9986-03EC3D216209}" destId="{7DBD0513-CFFA-4EE5-8810-3A3FCF059306}" srcOrd="0" destOrd="0" presId="urn:microsoft.com/office/officeart/2005/8/layout/process1"/>
    <dgm:cxn modelId="{2F49A4B8-A149-4E30-A9AB-7915A9CF3CEA}" type="presParOf" srcId="{D7FA2F55-359F-4C4A-9815-C7F898374CE3}" destId="{6750401C-CA12-4BFF-B4D0-57FA1BAD9FBC}" srcOrd="4" destOrd="0" presId="urn:microsoft.com/office/officeart/2005/8/layout/process1"/>
    <dgm:cxn modelId="{56C5F446-728A-4C0F-9EE2-7985EDB6D5CA}" type="presParOf" srcId="{D7FA2F55-359F-4C4A-9815-C7F898374CE3}" destId="{85602F81-7891-4F17-AA7B-DD76F56C455F}" srcOrd="5" destOrd="0" presId="urn:microsoft.com/office/officeart/2005/8/layout/process1"/>
    <dgm:cxn modelId="{3067DE87-297C-4775-9418-836B3E8E7BFF}" type="presParOf" srcId="{85602F81-7891-4F17-AA7B-DD76F56C455F}" destId="{021FBF8D-9916-4436-BD3A-2B299FAF5AAA}" srcOrd="0" destOrd="0" presId="urn:microsoft.com/office/officeart/2005/8/layout/process1"/>
    <dgm:cxn modelId="{412D90A2-555B-48E2-8D6F-4249ADEC7669}" type="presParOf" srcId="{D7FA2F55-359F-4C4A-9815-C7F898374CE3}" destId="{C5C4A6CC-4002-497C-86AC-C72C9BFFDCA2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B2CC901-B208-4507-AA0C-C855C3E195A6}">
      <dsp:nvSpPr>
        <dsp:cNvPr id="0" name=""/>
        <dsp:cNvSpPr/>
      </dsp:nvSpPr>
      <dsp:spPr>
        <a:xfrm>
          <a:off x="8015" y="582352"/>
          <a:ext cx="1659224" cy="99553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РОД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015" y="582352"/>
        <a:ext cx="1659224" cy="995534"/>
      </dsp:txXfrm>
    </dsp:sp>
    <dsp:sp modelId="{6762FBD5-B532-4F8B-B852-4142F3EDD11F}">
      <dsp:nvSpPr>
        <dsp:cNvPr id="0" name=""/>
        <dsp:cNvSpPr/>
      </dsp:nvSpPr>
      <dsp:spPr>
        <a:xfrm>
          <a:off x="1833162" y="874376"/>
          <a:ext cx="351755" cy="41148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1833162" y="874376"/>
        <a:ext cx="351755" cy="411487"/>
      </dsp:txXfrm>
    </dsp:sp>
    <dsp:sp modelId="{D50BBCED-A328-4FDA-BF1B-2595FF6784C7}">
      <dsp:nvSpPr>
        <dsp:cNvPr id="0" name=""/>
        <dsp:cNvSpPr/>
      </dsp:nvSpPr>
      <dsp:spPr>
        <a:xfrm>
          <a:off x="2330929" y="582352"/>
          <a:ext cx="1659224" cy="99553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ПЛЕМЯ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30929" y="582352"/>
        <a:ext cx="1659224" cy="995534"/>
      </dsp:txXfrm>
    </dsp:sp>
    <dsp:sp modelId="{BDF75A07-9482-4539-9986-03EC3D216209}">
      <dsp:nvSpPr>
        <dsp:cNvPr id="0" name=""/>
        <dsp:cNvSpPr/>
      </dsp:nvSpPr>
      <dsp:spPr>
        <a:xfrm>
          <a:off x="4156076" y="874376"/>
          <a:ext cx="351755" cy="41148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4156076" y="874376"/>
        <a:ext cx="351755" cy="411487"/>
      </dsp:txXfrm>
    </dsp:sp>
    <dsp:sp modelId="{6750401C-CA12-4BFF-B4D0-57FA1BAD9FBC}">
      <dsp:nvSpPr>
        <dsp:cNvPr id="0" name=""/>
        <dsp:cNvSpPr/>
      </dsp:nvSpPr>
      <dsp:spPr>
        <a:xfrm>
          <a:off x="4653843" y="582352"/>
          <a:ext cx="1659224" cy="99553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НАРОДНОСТЬ</a:t>
          </a:r>
          <a:endParaRPr lang="ru-RU" sz="20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653843" y="582352"/>
        <a:ext cx="1659224" cy="995534"/>
      </dsp:txXfrm>
    </dsp:sp>
    <dsp:sp modelId="{85602F81-7891-4F17-AA7B-DD76F56C455F}">
      <dsp:nvSpPr>
        <dsp:cNvPr id="0" name=""/>
        <dsp:cNvSpPr/>
      </dsp:nvSpPr>
      <dsp:spPr>
        <a:xfrm>
          <a:off x="6478990" y="874376"/>
          <a:ext cx="351755" cy="411487"/>
        </a:xfrm>
        <a:prstGeom prst="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  <a:scene3d>
          <a:camera prst="orthographicFront"/>
          <a:lightRig rig="threePt" dir="t"/>
        </a:scene3d>
        <a:sp3d>
          <a:bevelT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700" kern="1200"/>
        </a:p>
      </dsp:txBody>
      <dsp:txXfrm>
        <a:off x="6478990" y="874376"/>
        <a:ext cx="351755" cy="411487"/>
      </dsp:txXfrm>
    </dsp:sp>
    <dsp:sp modelId="{C5C4A6CC-4002-497C-86AC-C72C9BFFDCA2}">
      <dsp:nvSpPr>
        <dsp:cNvPr id="0" name=""/>
        <dsp:cNvSpPr/>
      </dsp:nvSpPr>
      <dsp:spPr>
        <a:xfrm>
          <a:off x="6976758" y="582352"/>
          <a:ext cx="1659224" cy="995534"/>
        </a:xfrm>
        <a:prstGeom prst="roundRect">
          <a:avLst>
            <a:gd name="adj" fmla="val 10000"/>
          </a:avLst>
        </a:prstGeom>
        <a:solidFill>
          <a:schemeClr val="accent2">
            <a:lumMod val="20000"/>
            <a:lumOff val="80000"/>
          </a:schemeClr>
        </a:solidFill>
        <a:ln w="19050" cap="flat" cmpd="sng" algn="ctr">
          <a:noFill/>
          <a:prstDash val="solid"/>
        </a:ln>
        <a:effectLst>
          <a:outerShdw blurRad="190500" dist="228600" dir="2700000" algn="ctr" rotWithShape="0">
            <a:srgbClr val="000000">
              <a:alpha val="30000"/>
            </a:srgbClr>
          </a:outerShdw>
        </a:effectLst>
        <a:scene3d>
          <a:camera prst="orthographicFront">
            <a:rot lat="0" lon="0" rev="0"/>
          </a:camera>
          <a:lightRig rig="glow" dir="t">
            <a:rot lat="0" lon="0" rev="4800000"/>
          </a:lightRig>
        </a:scene3d>
        <a:sp3d prstMaterial="matte">
          <a:bevelT w="127000" h="635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rPr>
            <a:t>НАЦИЯ</a:t>
          </a:r>
          <a:endParaRPr lang="ru-RU" sz="2800" b="1" kern="1200" dirty="0">
            <a:solidFill>
              <a:schemeClr val="tx2">
                <a:lumMod val="75000"/>
              </a:schemeClr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976758" y="582352"/>
        <a:ext cx="1659224" cy="9955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ECF876-031E-4CEC-86BF-A68C092334CB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91C25-5CE5-4C7A-9606-9272ED705C8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56698B-891E-425F-BDD2-6CC671C65F4D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9945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5800" y="2393950"/>
            <a:ext cx="7772400" cy="109538"/>
          </a:xfrm>
          <a:custGeom>
            <a:avLst/>
            <a:gdLst>
              <a:gd name="G0" fmla="+- 618 0 0"/>
            </a:gdLst>
            <a:ahLst/>
            <a:cxnLst>
              <a:cxn ang="0">
                <a:pos x="0" y="0"/>
              </a:cxn>
              <a:cxn ang="0">
                <a:pos x="618" y="0"/>
              </a:cxn>
              <a:cxn ang="0">
                <a:pos x="618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Times New Roman" pitchFamily="18" charset="0"/>
              <a:cs typeface="+mn-cs"/>
            </a:endParaRP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7772400" cy="1371600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429000"/>
            <a:ext cx="7010400" cy="16002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 smtClean="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73838" y="304800"/>
            <a:ext cx="2001837" cy="5715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66738" y="304800"/>
            <a:ext cx="5854700" cy="57150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4675" y="304800"/>
            <a:ext cx="8001000" cy="1216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566738" y="1752600"/>
            <a:ext cx="8001000" cy="4267200"/>
          </a:xfrm>
        </p:spPr>
        <p:txBody>
          <a:bodyPr/>
          <a:lstStyle/>
          <a:p>
            <a:pPr lvl="0"/>
            <a:r>
              <a:rPr lang="ru-RU" noProof="0" smtClean="0"/>
              <a:t>Вставка рисунка SmartArt</a:t>
            </a:r>
            <a:endParaRPr lang="ru-RU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667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3438" y="1752600"/>
            <a:ext cx="39243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74675" y="304800"/>
            <a:ext cx="8001000" cy="121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66738" y="1752600"/>
            <a:ext cx="80010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1508" name="AutoShape 4"/>
          <p:cNvSpPr>
            <a:spLocks noChangeArrowheads="1"/>
          </p:cNvSpPr>
          <p:nvPr/>
        </p:nvSpPr>
        <p:spPr bwMode="auto">
          <a:xfrm>
            <a:off x="609600" y="1566863"/>
            <a:ext cx="7958138" cy="109537"/>
          </a:xfrm>
          <a:custGeom>
            <a:avLst/>
            <a:gdLst>
              <a:gd name="G0" fmla="+- 585 0 0"/>
            </a:gdLst>
            <a:ahLst/>
            <a:cxnLst>
              <a:cxn ang="0">
                <a:pos x="0" y="0"/>
              </a:cxn>
              <a:cxn ang="0">
                <a:pos x="585" y="0"/>
              </a:cxn>
              <a:cxn ang="0">
                <a:pos x="585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 stroke="0">
                <a:moveTo>
                  <a:pt x="0" y="0"/>
                </a:moveTo>
                <a:lnTo>
                  <a:pt x="585" y="0"/>
                </a:lnTo>
                <a:lnTo>
                  <a:pt x="585" y="1000"/>
                </a:lnTo>
                <a:lnTo>
                  <a:pt x="0" y="1000"/>
                </a:lnTo>
                <a:close/>
              </a:path>
              <a:path w="1000" h="100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chemeClr val="accent2"/>
          </a:solidFill>
          <a:ln w="9525">
            <a:solidFill>
              <a:schemeClr val="accent2"/>
            </a:solidFill>
            <a:round/>
            <a:headEnd/>
            <a:tailEnd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>
              <a:latin typeface="Times New Roman" pitchFamily="18" charset="0"/>
              <a:cs typeface="+mn-cs"/>
            </a:endParaRP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V="1">
            <a:off x="609600" y="6172200"/>
            <a:ext cx="7924800" cy="0"/>
          </a:xfrm>
          <a:prstGeom prst="line">
            <a:avLst/>
          </a:prstGeom>
          <a:noFill/>
          <a:ln w="31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  <a:cs typeface="+mn-cs"/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fld id="{5B106E36-FD25-4E2D-B0AA-010F637433A0}" type="datetimeFigureOut">
              <a:rPr lang="ru-RU" smtClean="0"/>
              <a:pPr/>
              <a:t>23.12.2017</a:t>
            </a:fld>
            <a:endParaRPr lang="ru-RU"/>
          </a:p>
        </p:txBody>
      </p:sp>
      <p:sp>
        <p:nvSpPr>
          <p:cNvPr id="21511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21512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19812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>
          <a:solidFill>
            <a:schemeClr val="tx2"/>
          </a:solidFill>
          <a:latin typeface="Verdana" pitchFamily="34" charset="0"/>
        </a:defRPr>
      </a:lvl9pPr>
    </p:titleStyle>
    <p:bodyStyle>
      <a:lvl1pPr marL="469900" indent="-4699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304925" indent="-395288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o"/>
        <a:defRPr sz="2300">
          <a:solidFill>
            <a:schemeClr val="tx1"/>
          </a:solidFill>
          <a:latin typeface="+mn-lt"/>
        </a:defRPr>
      </a:lvl3pPr>
      <a:lvl4pPr marL="1693863" indent="-38735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939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511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30083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655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922713" indent="-398463" algn="l" rtl="0" eaLnBrk="1" fontAlgn="base" hangingPunct="1">
        <a:spcBef>
          <a:spcPct val="25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azetang.ru/uploads/posts/2010-01/1264683509_nacii12.jpg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hyperlink" Target="http://www.vbgregion.ru/html/upload/45dc3ba2e629.jpg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10" Type="http://schemas.openxmlformats.org/officeDocument/2006/relationships/image" Target="../media/image39.jpeg"/><Relationship Id="rId4" Type="http://schemas.openxmlformats.org/officeDocument/2006/relationships/image" Target="../media/image33.jpeg"/><Relationship Id="rId9" Type="http://schemas.openxmlformats.org/officeDocument/2006/relationships/image" Target="../media/image38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gif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Layout" Target="../diagrams/layout1.xml"/><Relationship Id="rId7" Type="http://schemas.openxmlformats.org/officeDocument/2006/relationships/hyperlink" Target="http://www.indostan.ru/indiya/foto-video/3253/5017_1.jpg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15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14.jpeg"/><Relationship Id="rId4" Type="http://schemas.openxmlformats.org/officeDocument/2006/relationships/diagramQuickStyle" Target="../diagrams/quickStyle1.xml"/><Relationship Id="rId9" Type="http://schemas.openxmlformats.org/officeDocument/2006/relationships/hyperlink" Target="http://img-fotki.yandex.ru/get/10/kirafet.0/0_4b37_ff815c3b_X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rodnik.3dn.ru/_fr/0/5424597.jpg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marina\Мои документы\Мои рисунки\шаблоны\Рисунок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727"/>
            <a:ext cx="9180369" cy="688472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835696" y="3140968"/>
            <a:ext cx="5400600" cy="1371600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НАЦИИ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И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НАЦИОНАЛЬНЫЕ </a:t>
            </a:r>
            <a:b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ОТНОШЕНИЯ</a:t>
            </a:r>
            <a:endParaRPr lang="ru-RU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1115616" y="1340768"/>
            <a:ext cx="6984776" cy="1001266"/>
          </a:xfrm>
          <a:prstGeom prst="wedgeRectCallout">
            <a:avLst>
              <a:gd name="adj1" fmla="val 7529"/>
              <a:gd name="adj2" fmla="val 94081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 hangingPunct="1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возникла на основе территориальных, соседских связей</a:t>
            </a:r>
          </a:p>
        </p:txBody>
      </p:sp>
      <p:sp>
        <p:nvSpPr>
          <p:cNvPr id="3" name="Rectangle 6"/>
          <p:cNvSpPr txBox="1">
            <a:spLocks noChangeArrowheads="1"/>
          </p:cNvSpPr>
          <p:nvPr/>
        </p:nvSpPr>
        <p:spPr>
          <a:xfrm>
            <a:off x="251520" y="2852936"/>
            <a:ext cx="8568952" cy="1512168"/>
          </a:xfrm>
          <a:prstGeom prst="rect">
            <a:avLst/>
          </a:prstGeo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sz="2800" dirty="0">
                <a:solidFill>
                  <a:srgbClr val="000000"/>
                </a:solidFill>
                <a:latin typeface="Arial Narrow" pitchFamily="34" charset="0"/>
              </a:rPr>
              <a:t>исторически сложившаяся общность людей, </a:t>
            </a:r>
            <a:endParaRPr lang="ru-RU" sz="28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ctr"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 Narrow" pitchFamily="34" charset="0"/>
              </a:rPr>
              <a:t>имеющая </a:t>
            </a:r>
            <a:r>
              <a:rPr lang="ru-RU" sz="2800" dirty="0">
                <a:solidFill>
                  <a:srgbClr val="000000"/>
                </a:solidFill>
                <a:latin typeface="Arial Narrow" pitchFamily="34" charset="0"/>
              </a:rPr>
              <a:t>свой язык, территорию, культуру, </a:t>
            </a:r>
            <a:endParaRPr lang="ru-RU" sz="2800" dirty="0" smtClean="0">
              <a:solidFill>
                <a:srgbClr val="000000"/>
              </a:solidFill>
              <a:latin typeface="Arial Narrow" pitchFamily="34" charset="0"/>
            </a:endParaRPr>
          </a:p>
          <a:p>
            <a:pPr algn="ctr">
              <a:buFontTx/>
              <a:buNone/>
            </a:pPr>
            <a:r>
              <a:rPr lang="ru-RU" sz="2800" dirty="0" smtClean="0">
                <a:solidFill>
                  <a:srgbClr val="000000"/>
                </a:solidFill>
                <a:latin typeface="Arial Narrow" pitchFamily="34" charset="0"/>
              </a:rPr>
              <a:t>зарождающиеся </a:t>
            </a:r>
            <a:r>
              <a:rPr lang="ru-RU" sz="2800" dirty="0">
                <a:solidFill>
                  <a:srgbClr val="000000"/>
                </a:solidFill>
                <a:latin typeface="Arial Narrow" pitchFamily="34" charset="0"/>
              </a:rPr>
              <a:t>экономические связи</a:t>
            </a:r>
          </a:p>
        </p:txBody>
      </p:sp>
      <p:sp>
        <p:nvSpPr>
          <p:cNvPr id="4" name="AutoShape 7"/>
          <p:cNvSpPr>
            <a:spLocks noChangeArrowheads="1"/>
          </p:cNvSpPr>
          <p:nvPr/>
        </p:nvSpPr>
        <p:spPr bwMode="auto">
          <a:xfrm>
            <a:off x="683568" y="5085184"/>
            <a:ext cx="7575227" cy="1152128"/>
          </a:xfrm>
          <a:prstGeom prst="wedgeRoundRectCallout">
            <a:avLst>
              <a:gd name="adj1" fmla="val 7905"/>
              <a:gd name="adj2" fmla="val -106712"/>
              <a:gd name="adj3" fmla="val 16667"/>
            </a:avLst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/>
          <a:lstStyle/>
          <a:p>
            <a:pPr algn="ctr" hangingPunct="1"/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Народности формировались на протяжении рабовладельческого и феодального обществ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3568" y="260648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НАРОДНОСТЬ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0648"/>
            <a:ext cx="40324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НАЦИИ</a:t>
            </a:r>
            <a:endParaRPr lang="ru-R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/>
          <p:cNvSpPr>
            <a:spLocks noChangeArrowheads="1"/>
          </p:cNvSpPr>
          <p:nvPr/>
        </p:nvSpPr>
        <p:spPr bwMode="auto">
          <a:xfrm>
            <a:off x="4572000" y="260648"/>
            <a:ext cx="3888432" cy="1224136"/>
          </a:xfrm>
          <a:prstGeom prst="wedgeRectCallout">
            <a:avLst>
              <a:gd name="adj1" fmla="val -80718"/>
              <a:gd name="adj2" fmla="val -1979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hangingPunct="1"/>
            <a:r>
              <a:rPr lang="ru-RU" sz="2400" dirty="0">
                <a:latin typeface="Arial Narrow" pitchFamily="34" charset="0"/>
              </a:rPr>
              <a:t>возникли на базе становления общности экономической жизни людей</a:t>
            </a:r>
          </a:p>
        </p:txBody>
      </p:sp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467544" y="1700808"/>
            <a:ext cx="8064896" cy="2016224"/>
          </a:xfrm>
          <a:prstGeom prst="rect">
            <a:avLst/>
          </a:prstGeom>
          <a:noFill/>
          <a:ln w="76200" cmpd="tri">
            <a:solidFill>
              <a:schemeClr val="tx1"/>
            </a:solidFill>
          </a:ln>
        </p:spPr>
        <p:txBody>
          <a:bodyPr/>
          <a:lstStyle/>
          <a:p>
            <a:pPr algn="ctr">
              <a:buFontTx/>
              <a:buNone/>
            </a:pPr>
            <a:r>
              <a:rPr lang="ru-RU" sz="3000" dirty="0" smtClean="0">
                <a:solidFill>
                  <a:srgbClr val="000000"/>
                </a:solidFill>
                <a:latin typeface="Arial Narrow" pitchFamily="34" charset="0"/>
              </a:rPr>
              <a:t>высшая </a:t>
            </a:r>
            <a:r>
              <a:rPr lang="ru-RU" sz="3000" dirty="0">
                <a:solidFill>
                  <a:srgbClr val="000000"/>
                </a:solidFill>
                <a:latin typeface="Arial Narrow" pitchFamily="34" charset="0"/>
              </a:rPr>
              <a:t>форма этнической общности людей, характеризующаяся единством территории, экономической жизни, исторического пути, языка, культуры, этнического самосознания</a:t>
            </a:r>
          </a:p>
        </p:txBody>
      </p:sp>
      <p:sp>
        <p:nvSpPr>
          <p:cNvPr id="5" name="AutoShape 6"/>
          <p:cNvSpPr>
            <a:spLocks/>
          </p:cNvSpPr>
          <p:nvPr/>
        </p:nvSpPr>
        <p:spPr bwMode="auto">
          <a:xfrm>
            <a:off x="251520" y="4437112"/>
            <a:ext cx="8208912" cy="1008633"/>
          </a:xfrm>
          <a:prstGeom prst="borderCallout3">
            <a:avLst>
              <a:gd name="adj1" fmla="val -2186"/>
              <a:gd name="adj2" fmla="val 586"/>
              <a:gd name="adj3" fmla="val -26649"/>
              <a:gd name="adj4" fmla="val 3877"/>
              <a:gd name="adj5" fmla="val -56778"/>
              <a:gd name="adj6" fmla="val 7597"/>
              <a:gd name="adj7" fmla="val -71082"/>
              <a:gd name="adj8" fmla="val 9804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 type="oval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hangingPunct="1"/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Национальное самосознание</a:t>
            </a:r>
            <a:r>
              <a:rPr lang="ru-RU" sz="24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 </a:t>
            </a:r>
            <a:r>
              <a:rPr lang="ru-RU" sz="2400" dirty="0">
                <a:latin typeface="Arial Narrow" pitchFamily="34" charset="0"/>
              </a:rPr>
              <a:t>– </a:t>
            </a:r>
            <a:endParaRPr lang="ru-RU" sz="2400" dirty="0" smtClean="0">
              <a:latin typeface="Arial Narrow" pitchFamily="34" charset="0"/>
            </a:endParaRPr>
          </a:p>
          <a:p>
            <a:pPr algn="ctr" hangingPunct="1"/>
            <a:r>
              <a:rPr lang="ru-RU" sz="2400" dirty="0" smtClean="0">
                <a:latin typeface="Arial Narrow" pitchFamily="34" charset="0"/>
              </a:rPr>
              <a:t>сознательное </a:t>
            </a:r>
            <a:r>
              <a:rPr lang="ru-RU" sz="2400" dirty="0">
                <a:latin typeface="Arial Narrow" pitchFamily="34" charset="0"/>
              </a:rPr>
              <a:t>отнесение себя к той или иной нации</a:t>
            </a:r>
          </a:p>
        </p:txBody>
      </p:sp>
      <p:sp>
        <p:nvSpPr>
          <p:cNvPr id="6" name="AutoShape 8"/>
          <p:cNvSpPr>
            <a:spLocks noChangeArrowheads="1"/>
          </p:cNvSpPr>
          <p:nvPr/>
        </p:nvSpPr>
        <p:spPr bwMode="auto">
          <a:xfrm>
            <a:off x="251520" y="5661248"/>
            <a:ext cx="1562100" cy="7207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000" dirty="0">
                <a:latin typeface="Arial Narrow" pitchFamily="34" charset="0"/>
              </a:rPr>
              <a:t>историческая</a:t>
            </a:r>
          </a:p>
          <a:p>
            <a:pPr algn="ctr" hangingPunct="1"/>
            <a:r>
              <a:rPr lang="ru-RU" sz="2000" dirty="0">
                <a:latin typeface="Arial Narrow" pitchFamily="34" charset="0"/>
              </a:rPr>
              <a:t>память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2051720" y="5949280"/>
            <a:ext cx="1512168" cy="7207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000" dirty="0">
                <a:latin typeface="Arial Narrow" pitchFamily="34" charset="0"/>
              </a:rPr>
              <a:t>родной</a:t>
            </a:r>
          </a:p>
          <a:p>
            <a:pPr algn="ctr" hangingPunct="1"/>
            <a:r>
              <a:rPr lang="ru-RU" sz="2000" dirty="0">
                <a:latin typeface="Arial Narrow" pitchFamily="34" charset="0"/>
              </a:rPr>
              <a:t>язык</a:t>
            </a:r>
          </a:p>
        </p:txBody>
      </p:sp>
      <p:sp>
        <p:nvSpPr>
          <p:cNvPr id="8" name="AutoShape 11"/>
          <p:cNvSpPr>
            <a:spLocks noChangeArrowheads="1"/>
          </p:cNvSpPr>
          <p:nvPr/>
        </p:nvSpPr>
        <p:spPr bwMode="auto">
          <a:xfrm>
            <a:off x="3779912" y="5661248"/>
            <a:ext cx="1562100" cy="7207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000" dirty="0">
                <a:latin typeface="Arial Narrow" pitchFamily="34" charset="0"/>
              </a:rPr>
              <a:t>традиции и</a:t>
            </a:r>
          </a:p>
          <a:p>
            <a:pPr algn="ctr" hangingPunct="1"/>
            <a:r>
              <a:rPr lang="ru-RU" sz="2000" dirty="0">
                <a:latin typeface="Arial Narrow" pitchFamily="34" charset="0"/>
              </a:rPr>
              <a:t>обычаи</a:t>
            </a:r>
          </a:p>
        </p:txBody>
      </p:sp>
      <p:sp>
        <p:nvSpPr>
          <p:cNvPr id="9" name="AutoShape 12"/>
          <p:cNvSpPr>
            <a:spLocks noChangeArrowheads="1"/>
          </p:cNvSpPr>
          <p:nvPr/>
        </p:nvSpPr>
        <p:spPr bwMode="auto">
          <a:xfrm>
            <a:off x="5508104" y="5949280"/>
            <a:ext cx="1657350" cy="7207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000" dirty="0">
                <a:latin typeface="Arial Narrow" pitchFamily="34" charset="0"/>
              </a:rPr>
              <a:t>национальное</a:t>
            </a:r>
          </a:p>
          <a:p>
            <a:pPr algn="ctr" hangingPunct="1"/>
            <a:r>
              <a:rPr lang="ru-RU" sz="2000" dirty="0">
                <a:latin typeface="Arial Narrow" pitchFamily="34" charset="0"/>
              </a:rPr>
              <a:t>достоинство</a:t>
            </a:r>
          </a:p>
        </p:txBody>
      </p:sp>
      <p:sp>
        <p:nvSpPr>
          <p:cNvPr id="10" name="AutoShape 13"/>
          <p:cNvSpPr>
            <a:spLocks noChangeArrowheads="1"/>
          </p:cNvSpPr>
          <p:nvPr/>
        </p:nvSpPr>
        <p:spPr bwMode="auto">
          <a:xfrm>
            <a:off x="7380312" y="5661248"/>
            <a:ext cx="1562100" cy="720725"/>
          </a:xfrm>
          <a:prstGeom prst="roundRect">
            <a:avLst>
              <a:gd name="adj" fmla="val 16667"/>
            </a:avLst>
          </a:prstGeom>
          <a:solidFill>
            <a:schemeClr val="accent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000" dirty="0">
                <a:latin typeface="Arial Narrow" pitchFamily="34" charset="0"/>
              </a:rPr>
              <a:t>патриотизм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8286808" cy="6143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/>
          <p:cNvSpPr>
            <a:spLocks noChangeArrowheads="1"/>
          </p:cNvSpPr>
          <p:nvPr/>
        </p:nvSpPr>
        <p:spPr bwMode="auto">
          <a:xfrm>
            <a:off x="500063" y="333375"/>
            <a:ext cx="8215312" cy="928688"/>
          </a:xfrm>
          <a:prstGeom prst="wedgeRectCallout">
            <a:avLst>
              <a:gd name="adj1" fmla="val 4185"/>
              <a:gd name="adj2" fmla="val 97144"/>
            </a:avLst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 hangingPunct="1"/>
            <a:r>
              <a:rPr lang="ru-RU" sz="2800" dirty="0">
                <a:latin typeface="Arial Narrow" pitchFamily="34" charset="0"/>
              </a:rPr>
              <a:t>В России более </a:t>
            </a:r>
            <a:r>
              <a:rPr lang="ru-RU" sz="2800" b="1" dirty="0">
                <a:solidFill>
                  <a:srgbClr val="FF0000"/>
                </a:solidFill>
                <a:latin typeface="Arial Narrow" pitchFamily="34" charset="0"/>
              </a:rPr>
              <a:t>100</a:t>
            </a:r>
            <a:r>
              <a:rPr lang="ru-RU" sz="2800" dirty="0">
                <a:latin typeface="Arial Narrow" pitchFamily="34" charset="0"/>
              </a:rPr>
              <a:t> этносов, в том числе около </a:t>
            </a:r>
            <a:r>
              <a:rPr lang="ru-RU" sz="2800" b="1" dirty="0">
                <a:solidFill>
                  <a:srgbClr val="FF0000"/>
                </a:solidFill>
                <a:latin typeface="Arial Narrow" pitchFamily="34" charset="0"/>
              </a:rPr>
              <a:t>30</a:t>
            </a:r>
            <a:r>
              <a:rPr lang="ru-RU" sz="2800" dirty="0">
                <a:latin typeface="Arial Narrow" pitchFamily="34" charset="0"/>
              </a:rPr>
              <a:t> наций</a:t>
            </a:r>
          </a:p>
        </p:txBody>
      </p:sp>
      <p:sp>
        <p:nvSpPr>
          <p:cNvPr id="3" name="Rectangle 11"/>
          <p:cNvSpPr>
            <a:spLocks noChangeArrowheads="1"/>
          </p:cNvSpPr>
          <p:nvPr/>
        </p:nvSpPr>
        <p:spPr bwMode="auto">
          <a:xfrm>
            <a:off x="179512" y="1762125"/>
            <a:ext cx="8712968" cy="11628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hangingPunct="1"/>
            <a:r>
              <a:rPr lang="ru-RU" sz="2600" b="1" dirty="0">
                <a:solidFill>
                  <a:srgbClr val="FF0000"/>
                </a:solidFill>
                <a:latin typeface="Arial Narrow" pitchFamily="34" charset="0"/>
              </a:rPr>
              <a:t>Национальный вопрос</a:t>
            </a:r>
            <a:r>
              <a:rPr lang="ru-RU" sz="26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sz="2600" dirty="0">
                <a:latin typeface="Arial Narrow" pitchFamily="34" charset="0"/>
              </a:rPr>
              <a:t>– вопрос об освобождении угнетенных </a:t>
            </a:r>
          </a:p>
          <a:p>
            <a:pPr algn="ctr" hangingPunct="1"/>
            <a:r>
              <a:rPr lang="ru-RU" sz="2600" dirty="0">
                <a:latin typeface="Arial Narrow" pitchFamily="34" charset="0"/>
              </a:rPr>
              <a:t>народов, их самоопределения и преодоления этнического </a:t>
            </a:r>
          </a:p>
          <a:p>
            <a:pPr algn="ctr" hangingPunct="1"/>
            <a:r>
              <a:rPr lang="ru-RU" sz="2600" dirty="0">
                <a:latin typeface="Arial Narrow" pitchFamily="34" charset="0"/>
              </a:rPr>
              <a:t>неравенства. </a:t>
            </a:r>
          </a:p>
        </p:txBody>
      </p:sp>
      <p:pic>
        <p:nvPicPr>
          <p:cNvPr id="4" name="Picture 2" descr="Картинка 8 из 64000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12976"/>
            <a:ext cx="3060973" cy="32220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Picture 2" descr="Картинка 6 из 6400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3212976"/>
            <a:ext cx="4248472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1071546"/>
            <a:ext cx="8715436" cy="54292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57158" y="214290"/>
            <a:ext cx="8429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НАПРАВЛЕНИЯ </a:t>
            </a: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НАЦИОНАЛЬНОЙ ПОЛИТИКИ РОССИИ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5" name="Picture 2" descr="C:\Documents and Settings\marina\Мои документы\Мои рисунки\шаблоны\Рисунок1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</p:spPr>
        </p:pic>
        <p:pic>
          <p:nvPicPr>
            <p:cNvPr id="6" name="Picture 4" descr="ag00317_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683568" y="5013176"/>
              <a:ext cx="1178026" cy="1514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7" name="Picture 4" descr="ag00317_"/>
            <p:cNvPicPr>
              <a:picLocks noChangeAspect="1" noChangeArrowheads="1" noCrop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7020272" y="4941168"/>
              <a:ext cx="1178026" cy="151497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sp>
        <p:nvSpPr>
          <p:cNvPr id="8" name="Заголовок 2"/>
          <p:cNvSpPr txBox="1">
            <a:spLocks/>
          </p:cNvSpPr>
          <p:nvPr/>
        </p:nvSpPr>
        <p:spPr>
          <a:xfrm>
            <a:off x="683568" y="1412776"/>
            <a:ext cx="8001000" cy="81994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ПРОКОММЕНТИРУЙТЕ ЦИТАТУ: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043608" y="2348880"/>
            <a:ext cx="7128792" cy="2252464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Arial" pitchFamily="34" charset="0"/>
              </a:rPr>
              <a:t>Для человека национальность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Arial" pitchFamily="34" charset="0"/>
              </a:rPr>
              <a:t>и не заслуга, и не вина.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Arial" pitchFamily="34" charset="0"/>
              </a:rPr>
              <a:t>Если в стране утверждают иначе –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>
                <a:schemeClr val="accent2"/>
              </a:buClr>
              <a:buSzTx/>
              <a:buFontTx/>
              <a:buNone/>
              <a:tabLst/>
              <a:defRPr/>
            </a:pPr>
            <a:r>
              <a:rPr kumimoji="0" lang="ru-RU" sz="4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Arial" pitchFamily="34" charset="0"/>
              </a:rPr>
              <a:t>значит, несчастна эта страна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onotype Corsiva" pitchFamily="66" charset="0"/>
                <a:ea typeface="+mn-ea"/>
                <a:cs typeface="Arial" pitchFamily="34" charset="0"/>
              </a:rPr>
              <a:t>.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otype Corsiva" pitchFamily="66" charset="0"/>
              <a:ea typeface="+mn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2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2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5301208"/>
            <a:ext cx="3600400" cy="72008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РОДОПЛЕМЕННАЯ ОБЩНОСТЬ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07704" y="4293096"/>
            <a:ext cx="2880320" cy="72008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НАРОДНОСТЬ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563888" y="3501008"/>
            <a:ext cx="2628292" cy="72008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НАЦИЯ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364088" y="2564904"/>
            <a:ext cx="2952328" cy="720080"/>
          </a:xfrm>
          <a:prstGeom prst="round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ЕДИНОЕ ЧЕЛОВЕЧЕСТВО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V="1">
            <a:off x="179512" y="2276872"/>
            <a:ext cx="6120680" cy="2974214"/>
          </a:xfrm>
          <a:prstGeom prst="straightConnector1">
            <a:avLst/>
          </a:prstGeom>
          <a:ln w="571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44" y="3645024"/>
            <a:ext cx="2875611" cy="16230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3168352" cy="2380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4208" y="836712"/>
            <a:ext cx="1750892" cy="1790050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317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Заголовок 14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83977"/>
          </a:xfrm>
        </p:spPr>
        <p:txBody>
          <a:bodyPr/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СТАДИИ РАЗВИТИЯ ЭТНОСА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8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3635896" y="5013176"/>
            <a:ext cx="2016224" cy="1619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52358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000"/>
                            </p:stCondLst>
                            <p:childTnLst>
                              <p:par>
                                <p:cTn id="34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600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39552" y="260648"/>
            <a:ext cx="8153400" cy="730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2500"/>
          </a:bodyPr>
          <a:lstStyle/>
          <a:p>
            <a:pPr algn="ctr" hangingPunct="1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НАЦИОНАЛЬНЫЕ ОТНОШЕНИЯ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93096"/>
            <a:ext cx="2016224" cy="20162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6" name="Содержимое 2"/>
          <p:cNvSpPr txBox="1">
            <a:spLocks/>
          </p:cNvSpPr>
          <p:nvPr/>
        </p:nvSpPr>
        <p:spPr>
          <a:xfrm>
            <a:off x="395536" y="1196752"/>
            <a:ext cx="8208912" cy="237626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n-ea"/>
                <a:cs typeface="+mn-cs"/>
              </a:rPr>
              <a:t>Многонациональная среда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- типичная черта и условие жизни современного человека.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Народы не просто соседствуют, но и активно взаимодействуют друг с другом.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Столкновение интересов этнических групп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+mn-cs"/>
              </a:rPr>
              <a:t>рано или поздно приводит к возникновению этнических конфликтов. </a:t>
            </a:r>
            <a:endParaRPr kumimoji="0" lang="ru-RU" sz="28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+mn-cs"/>
            </a:endParaRPr>
          </a:p>
        </p:txBody>
      </p:sp>
      <p:pic>
        <p:nvPicPr>
          <p:cNvPr id="27" name="Picture 6"/>
          <p:cNvPicPr>
            <a:picLocks noChangeAspect="1" noChangeArrowheads="1"/>
          </p:cNvPicPr>
          <p:nvPr/>
        </p:nvPicPr>
        <p:blipFill>
          <a:blip r:embed="rId3" cstate="print">
            <a:lum bright="27000" contrast="18000"/>
          </a:blip>
          <a:srcRect/>
          <a:stretch>
            <a:fillRect/>
          </a:stretch>
        </p:blipFill>
        <p:spPr bwMode="auto">
          <a:xfrm>
            <a:off x="2915816" y="4221088"/>
            <a:ext cx="3312368" cy="22734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218" name="Picture 2" descr="http://etnokonf.astrobl.ru/sites/etnokonf.astrobl.ru/files/gubernatory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8224" y="4429133"/>
            <a:ext cx="1841428" cy="18573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b="26987"/>
          <a:stretch>
            <a:fillRect/>
          </a:stretch>
        </p:blipFill>
        <p:spPr bwMode="auto">
          <a:xfrm>
            <a:off x="142844" y="142853"/>
            <a:ext cx="8858312" cy="6357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4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14884"/>
            <a:ext cx="1785950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1547664" y="548680"/>
            <a:ext cx="6192688" cy="720080"/>
          </a:xfrm>
          <a:prstGeom prst="rect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hangingPunct="1">
              <a:lnSpc>
                <a:spcPct val="83000"/>
              </a:lnSpc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МЕЖЭТНИЧЕСКИЕ ОТНОШЕНИЯ </a:t>
            </a:r>
          </a:p>
          <a:p>
            <a:pPr algn="ctr" hangingPunct="1">
              <a:lnSpc>
                <a:spcPct val="83000"/>
              </a:lnSpc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НАЦИОНАЛЬНАЯ ПОЛИТИКА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2132856"/>
            <a:ext cx="3642172" cy="151216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ИНТЕГРАЦИЯ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сотрудничество наций, сближение различных сторон жизни народов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860032" y="2132856"/>
            <a:ext cx="3888432" cy="1440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ДИФФЕРЕНЦИАЦИЯ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стремление народов к национальной самостоятельности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571604" y="4500570"/>
            <a:ext cx="5832648" cy="144016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ЭТНИЧЕСКИЙ КОНФЛИКТ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</a:p>
          <a:p>
            <a:pPr algn="ctr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любая конкуренция (соперничество) от противоборства до социальной конкуренции</a:t>
            </a: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3563888" y="1268760"/>
            <a:ext cx="0" cy="864096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5292080" y="1268760"/>
            <a:ext cx="0" cy="864096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>
            <a:off x="4427984" y="1268760"/>
            <a:ext cx="0" cy="3240360"/>
          </a:xfrm>
          <a:prstGeom prst="straightConnector1">
            <a:avLst/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51520" y="1340768"/>
            <a:ext cx="8568952" cy="3314700"/>
          </a:xfrm>
          <a:prstGeom prst="rect">
            <a:avLst/>
          </a:prstGeom>
        </p:spPr>
        <p:txBody>
          <a:bodyPr/>
          <a:lstStyle/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Формы объединения людей</a:t>
            </a:r>
          </a:p>
          <a:p>
            <a:pPr marL="742950" marR="0" lvl="0" indent="-7429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Национальные отношения:</a:t>
            </a:r>
          </a:p>
          <a:p>
            <a:pPr marL="1611313" marR="0" lvl="0" indent="-349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Arial Narrow" pitchFamily="34" charset="0"/>
              <a:buChar char="–"/>
              <a:tabLst/>
              <a:defRPr/>
            </a:pPr>
            <a:r>
              <a:rPr lang="ru-RU" sz="3200" b="1" kern="0" dirty="0" smtClean="0">
                <a:latin typeface="Arial Narrow" pitchFamily="34" charset="0"/>
              </a:rPr>
              <a:t>м</a:t>
            </a:r>
            <a:r>
              <a:rPr lang="ru-RU" sz="3200" b="1" kern="0" noProof="0" dirty="0" err="1" smtClean="0">
                <a:latin typeface="Arial Narrow" pitchFamily="34" charset="0"/>
              </a:rPr>
              <a:t>ежнациональная</a:t>
            </a:r>
            <a:r>
              <a:rPr lang="ru-RU" sz="3200" b="1" kern="0" noProof="0" dirty="0" smtClean="0">
                <a:latin typeface="Arial Narrow" pitchFamily="34" charset="0"/>
              </a:rPr>
              <a:t> интеграция;</a:t>
            </a:r>
          </a:p>
          <a:p>
            <a:pPr marL="1611313" marR="0" lvl="0" indent="-349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Arial Narrow" pitchFamily="34" charset="0"/>
              <a:buChar char="–"/>
              <a:tabLst/>
              <a:defRPr/>
            </a:pPr>
            <a:r>
              <a:rPr lang="ru-RU" sz="3200" b="1" kern="0" dirty="0" smtClean="0">
                <a:latin typeface="Arial Narrow" pitchFamily="34" charset="0"/>
              </a:rPr>
              <a:t>м</a:t>
            </a:r>
            <a:r>
              <a:rPr kumimoji="0" lang="ru-RU" sz="3200" b="1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ежнациональная дифференциация;</a:t>
            </a:r>
          </a:p>
          <a:p>
            <a:pPr marL="1611313" marR="0" lvl="0" indent="-349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Arial Narrow" pitchFamily="34" charset="0"/>
              <a:buChar char="–"/>
              <a:tabLst/>
              <a:defRPr/>
            </a:pPr>
            <a:r>
              <a:rPr lang="ru-RU" sz="3200" b="1" kern="0" dirty="0" smtClean="0">
                <a:latin typeface="Arial Narrow" pitchFamily="34" charset="0"/>
              </a:rPr>
              <a:t>м</a:t>
            </a:r>
            <a:r>
              <a:rPr lang="ru-RU" sz="3200" b="1" kern="0" noProof="0" dirty="0" err="1" smtClean="0">
                <a:latin typeface="Arial Narrow" pitchFamily="34" charset="0"/>
              </a:rPr>
              <a:t>ежнациональные</a:t>
            </a:r>
            <a:r>
              <a:rPr lang="ru-RU" sz="3200" b="1" kern="0" noProof="0" dirty="0" smtClean="0">
                <a:latin typeface="Arial Narrow" pitchFamily="34" charset="0"/>
              </a:rPr>
              <a:t> конфликты;</a:t>
            </a:r>
          </a:p>
          <a:p>
            <a:pPr marL="1611313" marR="0" lvl="0" indent="-3492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buFont typeface="Arial Narrow" pitchFamily="34" charset="0"/>
              <a:buChar char="–"/>
              <a:tabLst/>
              <a:defRPr/>
            </a:pPr>
            <a:r>
              <a:rPr lang="ru-RU" sz="3200" b="1" kern="0" dirty="0" smtClean="0">
                <a:latin typeface="Arial Narrow" pitchFamily="34" charset="0"/>
              </a:rPr>
              <a:t>Т</a:t>
            </a:r>
            <a:r>
              <a:rPr kumimoji="0" lang="ru-RU" sz="3200" b="1" i="0" u="none" strike="noStrike" kern="0" cap="none" spc="0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олерантность. </a:t>
            </a: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  <a:p>
            <a:pPr marL="742950" indent="-74295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</a:pPr>
            <a:r>
              <a:rPr lang="ru-RU" sz="3600" b="1" kern="0" dirty="0" smtClean="0">
                <a:solidFill>
                  <a:schemeClr val="accent2">
                    <a:lumMod val="75000"/>
                  </a:schemeClr>
                </a:solidFill>
                <a:latin typeface="Arial Narrow" pitchFamily="34" charset="0"/>
              </a:rPr>
              <a:t>3.</a:t>
            </a:r>
            <a:r>
              <a:rPr lang="ru-RU" sz="3600" b="1" kern="0" dirty="0" smtClean="0">
                <a:latin typeface="Arial Narrow" pitchFamily="34" charset="0"/>
              </a:rPr>
              <a:t>Терминология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67544" y="188640"/>
            <a:ext cx="8153400" cy="648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hangingPunct="1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СОДЕРЖАНИЕ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83568" y="1052736"/>
            <a:ext cx="7776864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kern="0" dirty="0" smtClean="0">
                <a:solidFill>
                  <a:schemeClr val="tx1"/>
                </a:solidFill>
                <a:latin typeface="Arial Narrow" pitchFamily="34" charset="0"/>
              </a:rPr>
              <a:t>процесс постепенного объединения различных   наций, народов, этносов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467544" y="2708920"/>
            <a:ext cx="8153400" cy="312764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None/>
              <a:tabLst/>
              <a:defRPr/>
            </a:pPr>
            <a:r>
              <a:rPr kumimoji="0" lang="ru-RU" sz="28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   ФОРМЫ ИНТЕГРАЦИИ: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Экономические и политические союзы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Транснациональные корпорации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Международные культурные центры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Взаимопроникновение религий, культур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0" y="188640"/>
            <a:ext cx="9144000" cy="9906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МЕЖНАЦИОНАЛЬНАЯ ИНТЕГРАЦИЯ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980728"/>
            <a:ext cx="7776864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ПРОЦЕСС РАЗЪЕДИНЕНИЯ, РАЗДЕЛЕНИЯ</a:t>
            </a:r>
            <a:endParaRPr lang="ru-RU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 txBox="1">
            <a:spLocks/>
          </p:cNvSpPr>
          <p:nvPr/>
        </p:nvSpPr>
        <p:spPr>
          <a:xfrm>
            <a:off x="0" y="228600"/>
            <a:ext cx="9144000" cy="990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МЕЖНАЦИОНАЛЬНАЯ ДИФФЕРЕНЦИАЦИЯ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395536" y="2492896"/>
            <a:ext cx="8370639" cy="363170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None/>
              <a:tabLst/>
              <a:defRPr/>
            </a:pPr>
            <a:r>
              <a:rPr kumimoji="0" lang="ru-RU" sz="3000" b="1" i="0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ФОРМЫ ДИФФЕРЕНЦИАЦИИ: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Религиозный фанатизм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Национализм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Протекционизм в экономике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AutoNum type="arabicPeriod"/>
              <a:tabLst/>
              <a:defRPr/>
            </a:pP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Самоизоляция в целом</a:t>
            </a:r>
          </a:p>
          <a:p>
            <a:pPr marL="320040" marR="0" lvl="0" indent="-32004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Tx/>
              <a:buFont typeface="Wingdings"/>
              <a:buNone/>
              <a:tabLst/>
              <a:defRPr/>
            </a:pP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1"/>
          <p:cNvSpPr txBox="1">
            <a:spLocks/>
          </p:cNvSpPr>
          <p:nvPr/>
        </p:nvSpPr>
        <p:spPr>
          <a:xfrm>
            <a:off x="0" y="228600"/>
            <a:ext cx="9144000" cy="680120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МЕЖНАЦИОНАЛЬНЫЕ КОНФЛИКТЫ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>
          <a:xfrm>
            <a:off x="683568" y="908720"/>
            <a:ext cx="8280920" cy="2016224"/>
          </a:xfrm>
          <a:prstGeom prst="rect">
            <a:avLst/>
          </a:prstGeom>
        </p:spPr>
        <p:txBody>
          <a:bodyPr/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Усложнение социально-экономического развития стран мира, неравномерность развития стран на  современном этапе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Непродуманная политика ряда политических деятелей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26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Ошибки и просчёты в национальном вопросе </a:t>
            </a: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>
          <a:xfrm>
            <a:off x="1259632" y="2996952"/>
            <a:ext cx="6984776" cy="2088232"/>
          </a:xfrm>
          <a:prstGeom prst="rect">
            <a:avLst/>
          </a:prstGeom>
        </p:spPr>
        <p:txBody>
          <a:bodyPr/>
          <a:lstStyle/>
          <a:p>
            <a:pPr marL="469900" marR="0" lvl="0" indent="-469900" algn="just" defTabSz="914400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Канада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–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проблема франко-канадцев</a:t>
            </a:r>
          </a:p>
          <a:p>
            <a:pPr marL="469900" marR="0" lvl="0" indent="-469900" algn="just" defTabSz="914400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Франция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 –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проблема провинции Бретань</a:t>
            </a:r>
          </a:p>
          <a:p>
            <a:pPr marL="469900" marR="0" lvl="0" indent="-469900" algn="just" defTabSz="914400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Великобритания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–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конфликт с Северной</a:t>
            </a:r>
            <a:r>
              <a:rPr kumimoji="0" lang="ru-RU" sz="2400" b="0" i="1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Ирландией</a:t>
            </a:r>
          </a:p>
          <a:p>
            <a:pPr marL="469900" marR="0" lvl="0" indent="-469900" algn="just" defTabSz="914400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Бельгия 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–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фламандцы, валлоны</a:t>
            </a:r>
          </a:p>
          <a:p>
            <a:pPr marL="469900" marR="0" lvl="0" indent="-469900" algn="just" defTabSz="914400" rtl="0" eaLnBrk="1" fontAlgn="base" latinLnBrk="0" hangingPunct="1">
              <a:spcBef>
                <a:spcPts val="12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Испания</a:t>
            </a:r>
            <a:r>
              <a:rPr kumimoji="0" lang="ru-RU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 Narrow" pitchFamily="34" charset="0"/>
              </a:rPr>
              <a:t> – </a:t>
            </a:r>
            <a:r>
              <a:rPr kumimoji="0" lang="ru-RU" sz="24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Book Antiqua" pitchFamily="18" charset="0"/>
              </a:rPr>
              <a:t>баски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5589240"/>
            <a:ext cx="8319868" cy="108952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lvl="0" algn="just" fontAlgn="base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400" b="1" kern="0" dirty="0" smtClean="0">
                <a:solidFill>
                  <a:srgbClr val="FF0000"/>
                </a:solidFill>
                <a:latin typeface="Arial Narrow" pitchFamily="34" charset="0"/>
              </a:rPr>
              <a:t>Национальное меньшинство</a:t>
            </a:r>
            <a:r>
              <a:rPr lang="ru-RU" sz="2400" kern="0" dirty="0" smtClean="0">
                <a:latin typeface="Arial Narrow" pitchFamily="34" charset="0"/>
              </a:rPr>
              <a:t> – </a:t>
            </a:r>
            <a:r>
              <a:rPr lang="ru-RU" sz="2400" b="1" kern="0" dirty="0" smtClean="0">
                <a:latin typeface="Arial Narrow" pitchFamily="34" charset="0"/>
              </a:rPr>
              <a:t>отдельная часть этноса, оказавшаяся за пределами проживания его основной части или за пределами одноименного государства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51520" y="908720"/>
            <a:ext cx="39553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ПРИЧИНЫ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51520" y="3140968"/>
            <a:ext cx="3600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ПРИМЕРЫ</a:t>
            </a:r>
            <a:endParaRPr lang="ru-RU" sz="2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авая фигурная скобка 16"/>
          <p:cNvSpPr/>
          <p:nvPr/>
        </p:nvSpPr>
        <p:spPr>
          <a:xfrm>
            <a:off x="467544" y="836712"/>
            <a:ext cx="360040" cy="216024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авая фигурная скобка 17"/>
          <p:cNvSpPr/>
          <p:nvPr/>
        </p:nvSpPr>
        <p:spPr>
          <a:xfrm>
            <a:off x="539552" y="3068960"/>
            <a:ext cx="360040" cy="2304256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0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0"/>
                            </p:stCondLst>
                            <p:childTnLst>
                              <p:par>
                                <p:cTn id="28" presetID="7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000"/>
                            </p:stCondLst>
                            <p:childTnLst>
                              <p:par>
                                <p:cTn id="33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7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8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90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000"/>
                            </p:stCondLst>
                            <p:childTnLst>
                              <p:par>
                                <p:cTn id="5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6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  <p:bldP spid="17" grpId="0" animBg="1"/>
      <p:bldP spid="1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965" t="5745" r="4099" b="3416"/>
          <a:stretch>
            <a:fillRect/>
          </a:stretch>
        </p:blipFill>
        <p:spPr bwMode="auto">
          <a:xfrm>
            <a:off x="0" y="0"/>
            <a:ext cx="9178636" cy="6858000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0" y="0"/>
            <a:ext cx="9144001" cy="6864414"/>
            <a:chOff x="0" y="0"/>
            <a:chExt cx="9144001" cy="6864414"/>
          </a:xfrm>
        </p:grpSpPr>
        <p:pic>
          <p:nvPicPr>
            <p:cNvPr id="47106" name="Picture 2" descr="http://www.zgrad.net/images/umor/images/1627917804900375587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2564904"/>
              <a:ext cx="3419872" cy="2333560"/>
            </a:xfrm>
            <a:prstGeom prst="rect">
              <a:avLst/>
            </a:prstGeom>
            <a:noFill/>
          </p:spPr>
        </p:pic>
        <p:pic>
          <p:nvPicPr>
            <p:cNvPr id="47110" name="Picture 6" descr="http://www.rusimperia.info/files/_user_files/articles/a7/konfl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 flipH="1">
              <a:off x="0" y="4869160"/>
              <a:ext cx="3419872" cy="1995254"/>
            </a:xfrm>
            <a:prstGeom prst="rect">
              <a:avLst/>
            </a:prstGeom>
            <a:noFill/>
          </p:spPr>
        </p:pic>
        <p:pic>
          <p:nvPicPr>
            <p:cNvPr id="47112" name="Picture 8" descr="http://www.politklub.ru/foto/remontnoe.jp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0" y="0"/>
              <a:ext cx="3419872" cy="2564904"/>
            </a:xfrm>
            <a:prstGeom prst="rect">
              <a:avLst/>
            </a:prstGeom>
            <a:noFill/>
          </p:spPr>
        </p:pic>
        <p:pic>
          <p:nvPicPr>
            <p:cNvPr id="47114" name="Picture 10" descr="http://news.mail.ru/prev670x400/pic/18/ae/image10391454_a08b40f4f1d9294dc1ba59a8b4712937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19872" y="0"/>
              <a:ext cx="2375709" cy="2204864"/>
            </a:xfrm>
            <a:prstGeom prst="rect">
              <a:avLst/>
            </a:prstGeom>
            <a:noFill/>
          </p:spPr>
        </p:pic>
        <p:pic>
          <p:nvPicPr>
            <p:cNvPr id="47116" name="Picture 12" descr="http://title-publishing.org/bigimages/26327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419872" y="2204864"/>
              <a:ext cx="2952328" cy="2035878"/>
            </a:xfrm>
            <a:prstGeom prst="rect">
              <a:avLst/>
            </a:prstGeom>
            <a:noFill/>
          </p:spPr>
        </p:pic>
        <p:pic>
          <p:nvPicPr>
            <p:cNvPr id="47118" name="Picture 14" descr="http://www.syl.ru/misc/i/ai/78194/115688.jp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3419872" y="4221088"/>
              <a:ext cx="5724129" cy="2636912"/>
            </a:xfrm>
            <a:prstGeom prst="rect">
              <a:avLst/>
            </a:prstGeom>
            <a:noFill/>
          </p:spPr>
        </p:pic>
        <p:pic>
          <p:nvPicPr>
            <p:cNvPr id="47120" name="Picture 16" descr="http://khabtime.info/uploads/posts/2013-04/1365984103_28f94acbf88f.jp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796136" y="1"/>
              <a:ext cx="3347863" cy="2279972"/>
            </a:xfrm>
            <a:prstGeom prst="rect">
              <a:avLst/>
            </a:prstGeom>
            <a:noFill/>
          </p:spPr>
        </p:pic>
        <p:pic>
          <p:nvPicPr>
            <p:cNvPr id="47122" name="Picture 18" descr="http://muslimmedianetwork.com/mmn/windows-live-pictures/DidU.S.IsraelProvocateur.OssetiaConflict_10761/20080809T155205Z_01_OSS16_RTRMDNP_3_GEORGIAOSSETIA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6372200" y="2204864"/>
              <a:ext cx="2771800" cy="2041349"/>
            </a:xfrm>
            <a:prstGeom prst="rect">
              <a:avLst/>
            </a:prstGeom>
            <a:noFill/>
          </p:spPr>
        </p:pic>
      </p:grpSp>
      <p:pic>
        <p:nvPicPr>
          <p:cNvPr id="14" name="Picture 4" descr="http://old.kpe.ru/img/?national-conflicts&amp;1159848275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572"/>
            <a:ext cx="9144000" cy="68246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24744"/>
            <a:ext cx="8289032" cy="1512168"/>
          </a:xfrm>
          <a:solidFill>
            <a:schemeClr val="accent2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 algn="just">
              <a:buNone/>
            </a:pPr>
            <a:r>
              <a:rPr lang="ru-RU" sz="2800" dirty="0" smtClean="0">
                <a:latin typeface="Arial Narrow" pitchFamily="34" charset="0"/>
              </a:rPr>
              <a:t>(от </a:t>
            </a:r>
            <a:r>
              <a:rPr lang="ru-RU" sz="2800" u="sng" dirty="0" smtClean="0">
                <a:latin typeface="Arial Narrow" pitchFamily="34" charset="0"/>
              </a:rPr>
              <a:t>лат.</a:t>
            </a:r>
            <a:r>
              <a:rPr lang="ru-RU" sz="2800" dirty="0" smtClean="0">
                <a:latin typeface="Arial Narrow" pitchFamily="34" charset="0"/>
              </a:rPr>
              <a:t> </a:t>
            </a:r>
            <a:r>
              <a:rPr lang="ru-RU" sz="2800" b="1" i="1" dirty="0" err="1" smtClean="0">
                <a:solidFill>
                  <a:srgbClr val="C00000"/>
                </a:solidFill>
                <a:latin typeface="Arial Narrow" pitchFamily="34" charset="0"/>
              </a:rPr>
              <a:t>tolerantia</a:t>
            </a:r>
            <a:r>
              <a:rPr lang="ru-RU" sz="2800" dirty="0" smtClean="0">
                <a:latin typeface="Arial Narrow" pitchFamily="34" charset="0"/>
              </a:rPr>
              <a:t> — терпение) — терпимость к чужому образу жизни, поведению, обычаям, чувствам, мнениям, идеям, верованиям.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60648"/>
            <a:ext cx="82809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ТОЛЕРАНТНОСТЬ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4" name="Picture 6" descr="http://pit.dirty.ru/dirty/1/2012/03/30/35485-084535-7536b40d2ed886c18169ba8b0e530b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996952"/>
            <a:ext cx="3821767" cy="26719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8" name="Picture 10" descr="http://www.vokrugsveta.ru/photo/thumbnails/600/313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924944"/>
            <a:ext cx="3600400" cy="26898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6" name="Picture 8" descr="http://900igr.net/datai/psikhologija/Tolerantnost-v-shkole/0008-006-Pervyj-etap-konkursa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35896" y="4725144"/>
            <a:ext cx="1815386" cy="17342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Freeform 26"/>
          <p:cNvSpPr>
            <a:spLocks/>
          </p:cNvSpPr>
          <p:nvPr/>
        </p:nvSpPr>
        <p:spPr bwMode="gray">
          <a:xfrm rot="11466616" flipV="1">
            <a:off x="695325" y="2562225"/>
            <a:ext cx="3025775" cy="1587500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1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7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1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7" y="1469"/>
              </a:cxn>
              <a:cxn ang="0">
                <a:pos x="647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200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3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1"/>
                </a:lnTo>
                <a:lnTo>
                  <a:pt x="1865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9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1" y="1287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7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6" y="1466"/>
                </a:lnTo>
                <a:lnTo>
                  <a:pt x="1647" y="1481"/>
                </a:lnTo>
                <a:lnTo>
                  <a:pt x="1582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7" y="1469"/>
                </a:lnTo>
                <a:lnTo>
                  <a:pt x="716" y="1440"/>
                </a:lnTo>
                <a:lnTo>
                  <a:pt x="647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3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4" y="286"/>
                </a:lnTo>
                <a:lnTo>
                  <a:pt x="9" y="249"/>
                </a:lnTo>
                <a:lnTo>
                  <a:pt x="4" y="220"/>
                </a:lnTo>
                <a:lnTo>
                  <a:pt x="3" y="200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6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3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FF7E3D">
                  <a:gamma/>
                  <a:shade val="46275"/>
                  <a:invGamma/>
                </a:srgbClr>
              </a:gs>
              <a:gs pos="100000">
                <a:srgbClr val="FF7E3D"/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2" name="Freeform 27"/>
          <p:cNvSpPr>
            <a:spLocks/>
          </p:cNvSpPr>
          <p:nvPr/>
        </p:nvSpPr>
        <p:spPr bwMode="gray">
          <a:xfrm rot="20677518">
            <a:off x="5362575" y="2832100"/>
            <a:ext cx="3133725" cy="1462088"/>
          </a:xfrm>
          <a:custGeom>
            <a:avLst/>
            <a:gdLst/>
            <a:ahLst/>
            <a:cxnLst>
              <a:cxn ang="0">
                <a:pos x="1451" y="175"/>
              </a:cxn>
              <a:cxn ang="0">
                <a:pos x="1572" y="277"/>
              </a:cxn>
              <a:cxn ang="0">
                <a:pos x="1676" y="395"/>
              </a:cxn>
              <a:cxn ang="0">
                <a:pos x="1763" y="525"/>
              </a:cxn>
              <a:cxn ang="0">
                <a:pos x="1835" y="660"/>
              </a:cxn>
              <a:cxn ang="0">
                <a:pos x="1893" y="798"/>
              </a:cxn>
              <a:cxn ang="0">
                <a:pos x="1940" y="929"/>
              </a:cxn>
              <a:cxn ang="0">
                <a:pos x="1975" y="1053"/>
              </a:cxn>
              <a:cxn ang="0">
                <a:pos x="2000" y="1161"/>
              </a:cxn>
              <a:cxn ang="0">
                <a:pos x="2017" y="1250"/>
              </a:cxn>
              <a:cxn ang="0">
                <a:pos x="2026" y="1316"/>
              </a:cxn>
              <a:cxn ang="0">
                <a:pos x="2030" y="1349"/>
              </a:cxn>
              <a:cxn ang="0">
                <a:pos x="2027" y="1356"/>
              </a:cxn>
              <a:cxn ang="0">
                <a:pos x="1998" y="1368"/>
              </a:cxn>
              <a:cxn ang="0">
                <a:pos x="1941" y="1390"/>
              </a:cxn>
              <a:cxn ang="0">
                <a:pos x="1861" y="1419"/>
              </a:cxn>
              <a:cxn ang="0">
                <a:pos x="1762" y="1450"/>
              </a:cxn>
              <a:cxn ang="0">
                <a:pos x="1647" y="1480"/>
              </a:cxn>
              <a:cxn ang="0">
                <a:pos x="1517" y="1507"/>
              </a:cxn>
              <a:cxn ang="0">
                <a:pos x="1377" y="1527"/>
              </a:cxn>
              <a:cxn ang="0">
                <a:pos x="1231" y="1536"/>
              </a:cxn>
              <a:cxn ang="0">
                <a:pos x="1082" y="1532"/>
              </a:cxn>
              <a:cxn ang="0">
                <a:pos x="933" y="1511"/>
              </a:cxn>
              <a:cxn ang="0">
                <a:pos x="788" y="1469"/>
              </a:cxn>
              <a:cxn ang="0">
                <a:pos x="648" y="1405"/>
              </a:cxn>
              <a:cxn ang="0">
                <a:pos x="518" y="1313"/>
              </a:cxn>
              <a:cxn ang="0">
                <a:pos x="405" y="1202"/>
              </a:cxn>
              <a:cxn ang="0">
                <a:pos x="311" y="1076"/>
              </a:cxn>
              <a:cxn ang="0">
                <a:pos x="230" y="944"/>
              </a:cxn>
              <a:cxn ang="0">
                <a:pos x="166" y="806"/>
              </a:cxn>
              <a:cxn ang="0">
                <a:pos x="114" y="672"/>
              </a:cxn>
              <a:cxn ang="0">
                <a:pos x="73" y="542"/>
              </a:cxn>
              <a:cxn ang="0">
                <a:pos x="44" y="427"/>
              </a:cxn>
              <a:cxn ang="0">
                <a:pos x="22" y="326"/>
              </a:cxn>
              <a:cxn ang="0">
                <a:pos x="9" y="249"/>
              </a:cxn>
              <a:cxn ang="0">
                <a:pos x="3" y="199"/>
              </a:cxn>
              <a:cxn ang="0">
                <a:pos x="0" y="182"/>
              </a:cxn>
              <a:cxn ang="0">
                <a:pos x="16" y="175"/>
              </a:cxn>
              <a:cxn ang="0">
                <a:pos x="58" y="157"/>
              </a:cxn>
              <a:cxn ang="0">
                <a:pos x="127" y="131"/>
              </a:cxn>
              <a:cxn ang="0">
                <a:pos x="217" y="102"/>
              </a:cxn>
              <a:cxn ang="0">
                <a:pos x="325" y="70"/>
              </a:cxn>
              <a:cxn ang="0">
                <a:pos x="449" y="42"/>
              </a:cxn>
              <a:cxn ang="0">
                <a:pos x="583" y="17"/>
              </a:cxn>
              <a:cxn ang="0">
                <a:pos x="726" y="2"/>
              </a:cxn>
              <a:cxn ang="0">
                <a:pos x="875" y="0"/>
              </a:cxn>
              <a:cxn ang="0">
                <a:pos x="1024" y="11"/>
              </a:cxn>
              <a:cxn ang="0">
                <a:pos x="1173" y="43"/>
              </a:cxn>
              <a:cxn ang="0">
                <a:pos x="1314" y="96"/>
              </a:cxn>
            </a:cxnLst>
            <a:rect l="0" t="0" r="r" b="b"/>
            <a:pathLst>
              <a:path w="2032" h="1536">
                <a:moveTo>
                  <a:pt x="1383" y="131"/>
                </a:moveTo>
                <a:lnTo>
                  <a:pt x="1451" y="175"/>
                </a:lnTo>
                <a:lnTo>
                  <a:pt x="1514" y="223"/>
                </a:lnTo>
                <a:lnTo>
                  <a:pt x="1572" y="277"/>
                </a:lnTo>
                <a:lnTo>
                  <a:pt x="1626" y="334"/>
                </a:lnTo>
                <a:lnTo>
                  <a:pt x="1676" y="395"/>
                </a:lnTo>
                <a:lnTo>
                  <a:pt x="1721" y="459"/>
                </a:lnTo>
                <a:lnTo>
                  <a:pt x="1763" y="525"/>
                </a:lnTo>
                <a:lnTo>
                  <a:pt x="1801" y="592"/>
                </a:lnTo>
                <a:lnTo>
                  <a:pt x="1835" y="660"/>
                </a:lnTo>
                <a:lnTo>
                  <a:pt x="1866" y="729"/>
                </a:lnTo>
                <a:lnTo>
                  <a:pt x="1893" y="798"/>
                </a:lnTo>
                <a:lnTo>
                  <a:pt x="1918" y="865"/>
                </a:lnTo>
                <a:lnTo>
                  <a:pt x="1940" y="929"/>
                </a:lnTo>
                <a:lnTo>
                  <a:pt x="1957" y="993"/>
                </a:lnTo>
                <a:lnTo>
                  <a:pt x="1975" y="1053"/>
                </a:lnTo>
                <a:lnTo>
                  <a:pt x="1988" y="1108"/>
                </a:lnTo>
                <a:lnTo>
                  <a:pt x="2000" y="1161"/>
                </a:lnTo>
                <a:lnTo>
                  <a:pt x="2008" y="1209"/>
                </a:lnTo>
                <a:lnTo>
                  <a:pt x="2017" y="1250"/>
                </a:lnTo>
                <a:lnTo>
                  <a:pt x="2022" y="1286"/>
                </a:lnTo>
                <a:lnTo>
                  <a:pt x="2026" y="1316"/>
                </a:lnTo>
                <a:lnTo>
                  <a:pt x="2029" y="1336"/>
                </a:lnTo>
                <a:lnTo>
                  <a:pt x="2030" y="1349"/>
                </a:lnTo>
                <a:lnTo>
                  <a:pt x="2032" y="1355"/>
                </a:lnTo>
                <a:lnTo>
                  <a:pt x="2027" y="1356"/>
                </a:lnTo>
                <a:lnTo>
                  <a:pt x="2016" y="1361"/>
                </a:lnTo>
                <a:lnTo>
                  <a:pt x="1998" y="1368"/>
                </a:lnTo>
                <a:lnTo>
                  <a:pt x="1972" y="1378"/>
                </a:lnTo>
                <a:lnTo>
                  <a:pt x="1941" y="1390"/>
                </a:lnTo>
                <a:lnTo>
                  <a:pt x="1905" y="1405"/>
                </a:lnTo>
                <a:lnTo>
                  <a:pt x="1861" y="1419"/>
                </a:lnTo>
                <a:lnTo>
                  <a:pt x="1814" y="1434"/>
                </a:lnTo>
                <a:lnTo>
                  <a:pt x="1762" y="1450"/>
                </a:lnTo>
                <a:lnTo>
                  <a:pt x="1707" y="1466"/>
                </a:lnTo>
                <a:lnTo>
                  <a:pt x="1647" y="1480"/>
                </a:lnTo>
                <a:lnTo>
                  <a:pt x="1583" y="1495"/>
                </a:lnTo>
                <a:lnTo>
                  <a:pt x="1517" y="1507"/>
                </a:lnTo>
                <a:lnTo>
                  <a:pt x="1448" y="1518"/>
                </a:lnTo>
                <a:lnTo>
                  <a:pt x="1377" y="1527"/>
                </a:lnTo>
                <a:lnTo>
                  <a:pt x="1305" y="1533"/>
                </a:lnTo>
                <a:lnTo>
                  <a:pt x="1231" y="1536"/>
                </a:lnTo>
                <a:lnTo>
                  <a:pt x="1157" y="1536"/>
                </a:lnTo>
                <a:lnTo>
                  <a:pt x="1082" y="1532"/>
                </a:lnTo>
                <a:lnTo>
                  <a:pt x="1008" y="1524"/>
                </a:lnTo>
                <a:lnTo>
                  <a:pt x="933" y="1511"/>
                </a:lnTo>
                <a:lnTo>
                  <a:pt x="859" y="1494"/>
                </a:lnTo>
                <a:lnTo>
                  <a:pt x="788" y="1469"/>
                </a:lnTo>
                <a:lnTo>
                  <a:pt x="716" y="1440"/>
                </a:lnTo>
                <a:lnTo>
                  <a:pt x="648" y="1405"/>
                </a:lnTo>
                <a:lnTo>
                  <a:pt x="580" y="1361"/>
                </a:lnTo>
                <a:lnTo>
                  <a:pt x="518" y="1313"/>
                </a:lnTo>
                <a:lnTo>
                  <a:pt x="459" y="1259"/>
                </a:lnTo>
                <a:lnTo>
                  <a:pt x="405" y="1202"/>
                </a:lnTo>
                <a:lnTo>
                  <a:pt x="356" y="1141"/>
                </a:lnTo>
                <a:lnTo>
                  <a:pt x="311" y="1076"/>
                </a:lnTo>
                <a:lnTo>
                  <a:pt x="268" y="1011"/>
                </a:lnTo>
                <a:lnTo>
                  <a:pt x="230" y="944"/>
                </a:lnTo>
                <a:lnTo>
                  <a:pt x="197" y="875"/>
                </a:lnTo>
                <a:lnTo>
                  <a:pt x="166" y="806"/>
                </a:lnTo>
                <a:lnTo>
                  <a:pt x="138" y="738"/>
                </a:lnTo>
                <a:lnTo>
                  <a:pt x="114" y="672"/>
                </a:lnTo>
                <a:lnTo>
                  <a:pt x="92" y="607"/>
                </a:lnTo>
                <a:lnTo>
                  <a:pt x="73" y="542"/>
                </a:lnTo>
                <a:lnTo>
                  <a:pt x="57" y="482"/>
                </a:lnTo>
                <a:lnTo>
                  <a:pt x="44" y="427"/>
                </a:lnTo>
                <a:lnTo>
                  <a:pt x="32" y="375"/>
                </a:lnTo>
                <a:lnTo>
                  <a:pt x="22" y="326"/>
                </a:lnTo>
                <a:lnTo>
                  <a:pt x="15" y="286"/>
                </a:lnTo>
                <a:lnTo>
                  <a:pt x="9" y="249"/>
                </a:lnTo>
                <a:lnTo>
                  <a:pt x="4" y="220"/>
                </a:lnTo>
                <a:lnTo>
                  <a:pt x="3" y="199"/>
                </a:lnTo>
                <a:lnTo>
                  <a:pt x="0" y="186"/>
                </a:lnTo>
                <a:lnTo>
                  <a:pt x="0" y="182"/>
                </a:lnTo>
                <a:lnTo>
                  <a:pt x="4" y="179"/>
                </a:lnTo>
                <a:lnTo>
                  <a:pt x="16" y="175"/>
                </a:lnTo>
                <a:lnTo>
                  <a:pt x="33" y="167"/>
                </a:lnTo>
                <a:lnTo>
                  <a:pt x="58" y="157"/>
                </a:lnTo>
                <a:lnTo>
                  <a:pt x="90" y="145"/>
                </a:lnTo>
                <a:lnTo>
                  <a:pt x="127" y="131"/>
                </a:lnTo>
                <a:lnTo>
                  <a:pt x="169" y="116"/>
                </a:lnTo>
                <a:lnTo>
                  <a:pt x="217" y="102"/>
                </a:lnTo>
                <a:lnTo>
                  <a:pt x="270" y="86"/>
                </a:lnTo>
                <a:lnTo>
                  <a:pt x="325" y="70"/>
                </a:lnTo>
                <a:lnTo>
                  <a:pt x="385" y="55"/>
                </a:lnTo>
                <a:lnTo>
                  <a:pt x="449" y="42"/>
                </a:lnTo>
                <a:lnTo>
                  <a:pt x="515" y="29"/>
                </a:lnTo>
                <a:lnTo>
                  <a:pt x="583" y="17"/>
                </a:lnTo>
                <a:lnTo>
                  <a:pt x="653" y="8"/>
                </a:lnTo>
                <a:lnTo>
                  <a:pt x="726" y="2"/>
                </a:lnTo>
                <a:lnTo>
                  <a:pt x="801" y="0"/>
                </a:lnTo>
                <a:lnTo>
                  <a:pt x="875" y="0"/>
                </a:lnTo>
                <a:lnTo>
                  <a:pt x="949" y="4"/>
                </a:lnTo>
                <a:lnTo>
                  <a:pt x="1024" y="11"/>
                </a:lnTo>
                <a:lnTo>
                  <a:pt x="1098" y="24"/>
                </a:lnTo>
                <a:lnTo>
                  <a:pt x="1173" y="43"/>
                </a:lnTo>
                <a:lnTo>
                  <a:pt x="1244" y="67"/>
                </a:lnTo>
                <a:lnTo>
                  <a:pt x="1314" y="96"/>
                </a:lnTo>
                <a:lnTo>
                  <a:pt x="1383" y="131"/>
                </a:lnTo>
              </a:path>
            </a:pathLst>
          </a:custGeom>
          <a:gradFill rotWithShape="1">
            <a:gsLst>
              <a:gs pos="0">
                <a:srgbClr val="00B1F0"/>
              </a:gs>
              <a:gs pos="100000">
                <a:srgbClr val="00B1F0">
                  <a:gamma/>
                  <a:shade val="46275"/>
                  <a:invGamma/>
                </a:srgbClr>
              </a:gs>
            </a:gsLst>
            <a:lin ang="2700000" scaled="1"/>
          </a:gradFill>
          <a:ln w="3810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ru-RU"/>
          </a:p>
        </p:txBody>
      </p:sp>
      <p:grpSp>
        <p:nvGrpSpPr>
          <p:cNvPr id="2" name="Group 38"/>
          <p:cNvGrpSpPr>
            <a:grpSpLocks/>
          </p:cNvGrpSpPr>
          <p:nvPr/>
        </p:nvGrpSpPr>
        <p:grpSpPr bwMode="auto">
          <a:xfrm>
            <a:off x="854504" y="142865"/>
            <a:ext cx="7359655" cy="6572252"/>
            <a:chOff x="575" y="-22"/>
            <a:chExt cx="4636" cy="4140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257051" name="Freeform 27"/>
            <p:cNvSpPr>
              <a:spLocks/>
            </p:cNvSpPr>
            <p:nvPr/>
          </p:nvSpPr>
          <p:spPr bwMode="gray">
            <a:xfrm rot="1091490">
              <a:off x="825" y="578"/>
              <a:ext cx="1851" cy="103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0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6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0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8" y="1469"/>
                </a:cxn>
                <a:cxn ang="0">
                  <a:pos x="648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199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2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0"/>
                  </a:lnTo>
                  <a:lnTo>
                    <a:pt x="1866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8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2" y="1286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6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7" y="1466"/>
                  </a:lnTo>
                  <a:lnTo>
                    <a:pt x="1647" y="1480"/>
                  </a:lnTo>
                  <a:lnTo>
                    <a:pt x="1583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8" y="1469"/>
                  </a:lnTo>
                  <a:lnTo>
                    <a:pt x="716" y="1440"/>
                  </a:lnTo>
                  <a:lnTo>
                    <a:pt x="648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2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5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199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5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2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00B1F0"/>
                </a:gs>
                <a:gs pos="100000">
                  <a:srgbClr val="00B1F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049" name="Freeform 25"/>
            <p:cNvSpPr>
              <a:spLocks/>
            </p:cNvSpPr>
            <p:nvPr/>
          </p:nvSpPr>
          <p:spPr bwMode="gray">
            <a:xfrm>
              <a:off x="2420" y="-22"/>
              <a:ext cx="992" cy="1875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39"/>
                </a:cxn>
                <a:cxn ang="0">
                  <a:pos x="806" y="2290"/>
                </a:cxn>
                <a:cxn ang="0">
                  <a:pos x="763" y="2325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5"/>
                </a:cxn>
                <a:cxn ang="0">
                  <a:pos x="665" y="2290"/>
                </a:cxn>
                <a:cxn ang="0">
                  <a:pos x="604" y="2239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8"/>
                </a:cxn>
                <a:cxn ang="0">
                  <a:pos x="27" y="954"/>
                </a:cxn>
                <a:cxn ang="0">
                  <a:pos x="71" y="815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0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0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5"/>
                </a:cxn>
                <a:cxn ang="0">
                  <a:pos x="1444" y="954"/>
                </a:cxn>
                <a:cxn ang="0">
                  <a:pos x="1467" y="1098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4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4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39"/>
                  </a:lnTo>
                  <a:lnTo>
                    <a:pt x="835" y="2266"/>
                  </a:lnTo>
                  <a:lnTo>
                    <a:pt x="806" y="2290"/>
                  </a:lnTo>
                  <a:lnTo>
                    <a:pt x="783" y="2309"/>
                  </a:lnTo>
                  <a:lnTo>
                    <a:pt x="763" y="2325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5"/>
                  </a:lnTo>
                  <a:lnTo>
                    <a:pt x="688" y="2309"/>
                  </a:lnTo>
                  <a:lnTo>
                    <a:pt x="665" y="2290"/>
                  </a:lnTo>
                  <a:lnTo>
                    <a:pt x="636" y="2266"/>
                  </a:lnTo>
                  <a:lnTo>
                    <a:pt x="604" y="2239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4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4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8"/>
                  </a:lnTo>
                  <a:lnTo>
                    <a:pt x="13" y="1025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5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4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0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0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4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5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5"/>
                  </a:lnTo>
                  <a:lnTo>
                    <a:pt x="1467" y="1098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53B749"/>
                </a:gs>
                <a:gs pos="100000">
                  <a:srgbClr val="53B749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052" name="Freeform 28"/>
            <p:cNvSpPr>
              <a:spLocks/>
            </p:cNvSpPr>
            <p:nvPr/>
          </p:nvSpPr>
          <p:spPr bwMode="gray">
            <a:xfrm rot="20760356">
              <a:off x="748" y="2468"/>
              <a:ext cx="1915" cy="922"/>
            </a:xfrm>
            <a:custGeom>
              <a:avLst/>
              <a:gdLst/>
              <a:ahLst/>
              <a:cxnLst>
                <a:cxn ang="0">
                  <a:pos x="717" y="96"/>
                </a:cxn>
                <a:cxn ang="0">
                  <a:pos x="860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6" y="3"/>
                </a:cxn>
                <a:cxn ang="0">
                  <a:pos x="1449" y="17"/>
                </a:cxn>
                <a:cxn ang="0">
                  <a:pos x="1583" y="42"/>
                </a:cxn>
                <a:cxn ang="0">
                  <a:pos x="1707" y="70"/>
                </a:cxn>
                <a:cxn ang="0">
                  <a:pos x="1815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2" y="249"/>
                </a:cxn>
                <a:cxn ang="0">
                  <a:pos x="2009" y="326"/>
                </a:cxn>
                <a:cxn ang="0">
                  <a:pos x="1989" y="427"/>
                </a:cxn>
                <a:cxn ang="0">
                  <a:pos x="1958" y="542"/>
                </a:cxn>
                <a:cxn ang="0">
                  <a:pos x="1919" y="672"/>
                </a:cxn>
                <a:cxn ang="0">
                  <a:pos x="1866" y="806"/>
                </a:cxn>
                <a:cxn ang="0">
                  <a:pos x="1802" y="944"/>
                </a:cxn>
                <a:cxn ang="0">
                  <a:pos x="1722" y="1076"/>
                </a:cxn>
                <a:cxn ang="0">
                  <a:pos x="1627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5" y="1469"/>
                </a:cxn>
                <a:cxn ang="0">
                  <a:pos x="1099" y="1511"/>
                </a:cxn>
                <a:cxn ang="0">
                  <a:pos x="950" y="1532"/>
                </a:cxn>
                <a:cxn ang="0">
                  <a:pos x="801" y="1536"/>
                </a:cxn>
                <a:cxn ang="0">
                  <a:pos x="654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70" y="1419"/>
                </a:cxn>
                <a:cxn ang="0">
                  <a:pos x="91" y="1390"/>
                </a:cxn>
                <a:cxn ang="0">
                  <a:pos x="34" y="1368"/>
                </a:cxn>
                <a:cxn ang="0">
                  <a:pos x="5" y="1357"/>
                </a:cxn>
                <a:cxn ang="0">
                  <a:pos x="0" y="1349"/>
                </a:cxn>
                <a:cxn ang="0">
                  <a:pos x="5" y="1316"/>
                </a:cxn>
                <a:cxn ang="0">
                  <a:pos x="15" y="1250"/>
                </a:cxn>
                <a:cxn ang="0">
                  <a:pos x="33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9" y="798"/>
                </a:cxn>
                <a:cxn ang="0">
                  <a:pos x="197" y="661"/>
                </a:cxn>
                <a:cxn ang="0">
                  <a:pos x="269" y="525"/>
                </a:cxn>
                <a:cxn ang="0">
                  <a:pos x="356" y="395"/>
                </a:cxn>
                <a:cxn ang="0">
                  <a:pos x="460" y="277"/>
                </a:cxn>
                <a:cxn ang="0">
                  <a:pos x="581" y="175"/>
                </a:cxn>
              </a:cxnLst>
              <a:rect l="0" t="0" r="r" b="b"/>
              <a:pathLst>
                <a:path w="2032" h="1536">
                  <a:moveTo>
                    <a:pt x="648" y="131"/>
                  </a:moveTo>
                  <a:lnTo>
                    <a:pt x="717" y="96"/>
                  </a:lnTo>
                  <a:lnTo>
                    <a:pt x="788" y="67"/>
                  </a:lnTo>
                  <a:lnTo>
                    <a:pt x="860" y="43"/>
                  </a:lnTo>
                  <a:lnTo>
                    <a:pt x="934" y="24"/>
                  </a:lnTo>
                  <a:lnTo>
                    <a:pt x="1008" y="11"/>
                  </a:lnTo>
                  <a:lnTo>
                    <a:pt x="1083" y="4"/>
                  </a:lnTo>
                  <a:lnTo>
                    <a:pt x="1157" y="0"/>
                  </a:lnTo>
                  <a:lnTo>
                    <a:pt x="1232" y="0"/>
                  </a:lnTo>
                  <a:lnTo>
                    <a:pt x="1306" y="3"/>
                  </a:lnTo>
                  <a:lnTo>
                    <a:pt x="1377" y="8"/>
                  </a:lnTo>
                  <a:lnTo>
                    <a:pt x="1449" y="17"/>
                  </a:lnTo>
                  <a:lnTo>
                    <a:pt x="1517" y="29"/>
                  </a:lnTo>
                  <a:lnTo>
                    <a:pt x="1583" y="42"/>
                  </a:lnTo>
                  <a:lnTo>
                    <a:pt x="1647" y="55"/>
                  </a:lnTo>
                  <a:lnTo>
                    <a:pt x="1707" y="70"/>
                  </a:lnTo>
                  <a:lnTo>
                    <a:pt x="1762" y="86"/>
                  </a:lnTo>
                  <a:lnTo>
                    <a:pt x="1815" y="102"/>
                  </a:lnTo>
                  <a:lnTo>
                    <a:pt x="1862" y="116"/>
                  </a:lnTo>
                  <a:lnTo>
                    <a:pt x="1905" y="131"/>
                  </a:lnTo>
                  <a:lnTo>
                    <a:pt x="1942" y="146"/>
                  </a:lnTo>
                  <a:lnTo>
                    <a:pt x="1972" y="157"/>
                  </a:lnTo>
                  <a:lnTo>
                    <a:pt x="1999" y="167"/>
                  </a:lnTo>
                  <a:lnTo>
                    <a:pt x="2016" y="175"/>
                  </a:lnTo>
                  <a:lnTo>
                    <a:pt x="2028" y="179"/>
                  </a:lnTo>
                  <a:lnTo>
                    <a:pt x="2032" y="182"/>
                  </a:lnTo>
                  <a:lnTo>
                    <a:pt x="2031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2" y="249"/>
                  </a:lnTo>
                  <a:lnTo>
                    <a:pt x="2018" y="286"/>
                  </a:lnTo>
                  <a:lnTo>
                    <a:pt x="2009" y="326"/>
                  </a:lnTo>
                  <a:lnTo>
                    <a:pt x="2000" y="375"/>
                  </a:lnTo>
                  <a:lnTo>
                    <a:pt x="1989" y="427"/>
                  </a:lnTo>
                  <a:lnTo>
                    <a:pt x="1975" y="483"/>
                  </a:lnTo>
                  <a:lnTo>
                    <a:pt x="1958" y="542"/>
                  </a:lnTo>
                  <a:lnTo>
                    <a:pt x="1940" y="607"/>
                  </a:lnTo>
                  <a:lnTo>
                    <a:pt x="1919" y="672"/>
                  </a:lnTo>
                  <a:lnTo>
                    <a:pt x="1894" y="738"/>
                  </a:lnTo>
                  <a:lnTo>
                    <a:pt x="1866" y="806"/>
                  </a:lnTo>
                  <a:lnTo>
                    <a:pt x="1835" y="875"/>
                  </a:lnTo>
                  <a:lnTo>
                    <a:pt x="1802" y="944"/>
                  </a:lnTo>
                  <a:lnTo>
                    <a:pt x="1764" y="1011"/>
                  </a:lnTo>
                  <a:lnTo>
                    <a:pt x="1722" y="1076"/>
                  </a:lnTo>
                  <a:lnTo>
                    <a:pt x="1676" y="1141"/>
                  </a:lnTo>
                  <a:lnTo>
                    <a:pt x="1627" y="1202"/>
                  </a:lnTo>
                  <a:lnTo>
                    <a:pt x="1573" y="1259"/>
                  </a:lnTo>
                  <a:lnTo>
                    <a:pt x="1514" y="1313"/>
                  </a:lnTo>
                  <a:lnTo>
                    <a:pt x="1452" y="1361"/>
                  </a:lnTo>
                  <a:lnTo>
                    <a:pt x="1383" y="1405"/>
                  </a:lnTo>
                  <a:lnTo>
                    <a:pt x="1315" y="1440"/>
                  </a:lnTo>
                  <a:lnTo>
                    <a:pt x="1245" y="1469"/>
                  </a:lnTo>
                  <a:lnTo>
                    <a:pt x="1173" y="1494"/>
                  </a:lnTo>
                  <a:lnTo>
                    <a:pt x="1099" y="1511"/>
                  </a:lnTo>
                  <a:lnTo>
                    <a:pt x="1024" y="1524"/>
                  </a:lnTo>
                  <a:lnTo>
                    <a:pt x="950" y="1532"/>
                  </a:lnTo>
                  <a:lnTo>
                    <a:pt x="876" y="1536"/>
                  </a:lnTo>
                  <a:lnTo>
                    <a:pt x="801" y="1536"/>
                  </a:lnTo>
                  <a:lnTo>
                    <a:pt x="727" y="1533"/>
                  </a:lnTo>
                  <a:lnTo>
                    <a:pt x="654" y="1527"/>
                  </a:lnTo>
                  <a:lnTo>
                    <a:pt x="584" y="1518"/>
                  </a:lnTo>
                  <a:lnTo>
                    <a:pt x="515" y="1507"/>
                  </a:lnTo>
                  <a:lnTo>
                    <a:pt x="450" y="1495"/>
                  </a:lnTo>
                  <a:lnTo>
                    <a:pt x="385" y="1481"/>
                  </a:lnTo>
                  <a:lnTo>
                    <a:pt x="326" y="1466"/>
                  </a:lnTo>
                  <a:lnTo>
                    <a:pt x="270" y="1450"/>
                  </a:lnTo>
                  <a:lnTo>
                    <a:pt x="218" y="1434"/>
                  </a:lnTo>
                  <a:lnTo>
                    <a:pt x="170" y="1419"/>
                  </a:lnTo>
                  <a:lnTo>
                    <a:pt x="127" y="1405"/>
                  </a:lnTo>
                  <a:lnTo>
                    <a:pt x="91" y="1390"/>
                  </a:lnTo>
                  <a:lnTo>
                    <a:pt x="59" y="1378"/>
                  </a:lnTo>
                  <a:lnTo>
                    <a:pt x="34" y="1368"/>
                  </a:lnTo>
                  <a:lnTo>
                    <a:pt x="16" y="1361"/>
                  </a:lnTo>
                  <a:lnTo>
                    <a:pt x="5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5" y="1316"/>
                  </a:lnTo>
                  <a:lnTo>
                    <a:pt x="9" y="1287"/>
                  </a:lnTo>
                  <a:lnTo>
                    <a:pt x="15" y="1250"/>
                  </a:lnTo>
                  <a:lnTo>
                    <a:pt x="22" y="1209"/>
                  </a:lnTo>
                  <a:lnTo>
                    <a:pt x="33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9" y="798"/>
                  </a:lnTo>
                  <a:lnTo>
                    <a:pt x="167" y="729"/>
                  </a:lnTo>
                  <a:lnTo>
                    <a:pt x="197" y="661"/>
                  </a:lnTo>
                  <a:lnTo>
                    <a:pt x="231" y="592"/>
                  </a:lnTo>
                  <a:lnTo>
                    <a:pt x="269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6" y="334"/>
                  </a:lnTo>
                  <a:lnTo>
                    <a:pt x="460" y="277"/>
                  </a:lnTo>
                  <a:lnTo>
                    <a:pt x="518" y="223"/>
                  </a:lnTo>
                  <a:lnTo>
                    <a:pt x="581" y="175"/>
                  </a:lnTo>
                  <a:lnTo>
                    <a:pt x="648" y="131"/>
                  </a:lnTo>
                </a:path>
              </a:pathLst>
            </a:custGeom>
            <a:gradFill rotWithShape="1">
              <a:gsLst>
                <a:gs pos="0">
                  <a:srgbClr val="BC61CB"/>
                </a:gs>
                <a:gs pos="100000">
                  <a:srgbClr val="BC61CB">
                    <a:gamma/>
                    <a:shade val="46275"/>
                    <a:invGamma/>
                  </a:srgbClr>
                </a:gs>
              </a:gsLst>
              <a:lin ang="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048" name="Freeform 24"/>
            <p:cNvSpPr>
              <a:spLocks/>
            </p:cNvSpPr>
            <p:nvPr/>
          </p:nvSpPr>
          <p:spPr bwMode="gray">
            <a:xfrm>
              <a:off x="2332" y="2408"/>
              <a:ext cx="960" cy="1710"/>
            </a:xfrm>
            <a:custGeom>
              <a:avLst/>
              <a:gdLst/>
              <a:ahLst/>
              <a:cxnLst>
                <a:cxn ang="0">
                  <a:pos x="1467" y="1246"/>
                </a:cxn>
                <a:cxn ang="0">
                  <a:pos x="1444" y="1390"/>
                </a:cxn>
                <a:cxn ang="0">
                  <a:pos x="1400" y="1529"/>
                </a:cxn>
                <a:cxn ang="0">
                  <a:pos x="1339" y="1662"/>
                </a:cxn>
                <a:cxn ang="0">
                  <a:pos x="1267" y="1784"/>
                </a:cxn>
                <a:cxn ang="0">
                  <a:pos x="1187" y="1898"/>
                </a:cxn>
                <a:cxn ang="0">
                  <a:pos x="1102" y="2002"/>
                </a:cxn>
                <a:cxn ang="0">
                  <a:pos x="1019" y="2094"/>
                </a:cxn>
                <a:cxn ang="0">
                  <a:pos x="939" y="2174"/>
                </a:cxn>
                <a:cxn ang="0">
                  <a:pos x="866" y="2240"/>
                </a:cxn>
                <a:cxn ang="0">
                  <a:pos x="806" y="2291"/>
                </a:cxn>
                <a:cxn ang="0">
                  <a:pos x="763" y="2326"/>
                </a:cxn>
                <a:cxn ang="0">
                  <a:pos x="739" y="2343"/>
                </a:cxn>
                <a:cxn ang="0">
                  <a:pos x="732" y="2343"/>
                </a:cxn>
                <a:cxn ang="0">
                  <a:pos x="709" y="2326"/>
                </a:cxn>
                <a:cxn ang="0">
                  <a:pos x="665" y="2291"/>
                </a:cxn>
                <a:cxn ang="0">
                  <a:pos x="604" y="2240"/>
                </a:cxn>
                <a:cxn ang="0">
                  <a:pos x="532" y="2174"/>
                </a:cxn>
                <a:cxn ang="0">
                  <a:pos x="452" y="2094"/>
                </a:cxn>
                <a:cxn ang="0">
                  <a:pos x="367" y="2002"/>
                </a:cxn>
                <a:cxn ang="0">
                  <a:pos x="284" y="1898"/>
                </a:cxn>
                <a:cxn ang="0">
                  <a:pos x="204" y="1784"/>
                </a:cxn>
                <a:cxn ang="0">
                  <a:pos x="131" y="1662"/>
                </a:cxn>
                <a:cxn ang="0">
                  <a:pos x="71" y="1529"/>
                </a:cxn>
                <a:cxn ang="0">
                  <a:pos x="27" y="1390"/>
                </a:cxn>
                <a:cxn ang="0">
                  <a:pos x="4" y="1246"/>
                </a:cxn>
                <a:cxn ang="0">
                  <a:pos x="4" y="1099"/>
                </a:cxn>
                <a:cxn ang="0">
                  <a:pos x="27" y="954"/>
                </a:cxn>
                <a:cxn ang="0">
                  <a:pos x="71" y="816"/>
                </a:cxn>
                <a:cxn ang="0">
                  <a:pos x="131" y="684"/>
                </a:cxn>
                <a:cxn ang="0">
                  <a:pos x="204" y="560"/>
                </a:cxn>
                <a:cxn ang="0">
                  <a:pos x="284" y="446"/>
                </a:cxn>
                <a:cxn ang="0">
                  <a:pos x="367" y="343"/>
                </a:cxn>
                <a:cxn ang="0">
                  <a:pos x="452" y="251"/>
                </a:cxn>
                <a:cxn ang="0">
                  <a:pos x="532" y="171"/>
                </a:cxn>
                <a:cxn ang="0">
                  <a:pos x="604" y="105"/>
                </a:cxn>
                <a:cxn ang="0">
                  <a:pos x="665" y="55"/>
                </a:cxn>
                <a:cxn ang="0">
                  <a:pos x="709" y="19"/>
                </a:cxn>
                <a:cxn ang="0">
                  <a:pos x="732" y="1"/>
                </a:cxn>
                <a:cxn ang="0">
                  <a:pos x="739" y="1"/>
                </a:cxn>
                <a:cxn ang="0">
                  <a:pos x="763" y="19"/>
                </a:cxn>
                <a:cxn ang="0">
                  <a:pos x="806" y="55"/>
                </a:cxn>
                <a:cxn ang="0">
                  <a:pos x="866" y="105"/>
                </a:cxn>
                <a:cxn ang="0">
                  <a:pos x="939" y="171"/>
                </a:cxn>
                <a:cxn ang="0">
                  <a:pos x="1019" y="251"/>
                </a:cxn>
                <a:cxn ang="0">
                  <a:pos x="1102" y="343"/>
                </a:cxn>
                <a:cxn ang="0">
                  <a:pos x="1187" y="446"/>
                </a:cxn>
                <a:cxn ang="0">
                  <a:pos x="1267" y="560"/>
                </a:cxn>
                <a:cxn ang="0">
                  <a:pos x="1339" y="684"/>
                </a:cxn>
                <a:cxn ang="0">
                  <a:pos x="1400" y="816"/>
                </a:cxn>
                <a:cxn ang="0">
                  <a:pos x="1444" y="954"/>
                </a:cxn>
                <a:cxn ang="0">
                  <a:pos x="1467" y="1099"/>
                </a:cxn>
              </a:cxnLst>
              <a:rect l="0" t="0" r="r" b="b"/>
              <a:pathLst>
                <a:path w="1470" h="2346">
                  <a:moveTo>
                    <a:pt x="1470" y="1173"/>
                  </a:moveTo>
                  <a:lnTo>
                    <a:pt x="1467" y="1246"/>
                  </a:lnTo>
                  <a:lnTo>
                    <a:pt x="1458" y="1319"/>
                  </a:lnTo>
                  <a:lnTo>
                    <a:pt x="1444" y="1390"/>
                  </a:lnTo>
                  <a:lnTo>
                    <a:pt x="1423" y="1462"/>
                  </a:lnTo>
                  <a:lnTo>
                    <a:pt x="1400" y="1529"/>
                  </a:lnTo>
                  <a:lnTo>
                    <a:pt x="1371" y="1596"/>
                  </a:lnTo>
                  <a:lnTo>
                    <a:pt x="1339" y="1662"/>
                  </a:lnTo>
                  <a:lnTo>
                    <a:pt x="1305" y="1725"/>
                  </a:lnTo>
                  <a:lnTo>
                    <a:pt x="1267" y="1784"/>
                  </a:lnTo>
                  <a:lnTo>
                    <a:pt x="1228" y="1843"/>
                  </a:lnTo>
                  <a:lnTo>
                    <a:pt x="1187" y="1898"/>
                  </a:lnTo>
                  <a:lnTo>
                    <a:pt x="1145" y="1952"/>
                  </a:lnTo>
                  <a:lnTo>
                    <a:pt x="1102" y="2002"/>
                  </a:lnTo>
                  <a:lnTo>
                    <a:pt x="1060" y="2050"/>
                  </a:lnTo>
                  <a:lnTo>
                    <a:pt x="1019" y="2094"/>
                  </a:lnTo>
                  <a:lnTo>
                    <a:pt x="978" y="2135"/>
                  </a:lnTo>
                  <a:lnTo>
                    <a:pt x="939" y="2174"/>
                  </a:lnTo>
                  <a:lnTo>
                    <a:pt x="901" y="2207"/>
                  </a:lnTo>
                  <a:lnTo>
                    <a:pt x="866" y="2240"/>
                  </a:lnTo>
                  <a:lnTo>
                    <a:pt x="835" y="2266"/>
                  </a:lnTo>
                  <a:lnTo>
                    <a:pt x="806" y="2291"/>
                  </a:lnTo>
                  <a:lnTo>
                    <a:pt x="783" y="2310"/>
                  </a:lnTo>
                  <a:lnTo>
                    <a:pt x="763" y="2326"/>
                  </a:lnTo>
                  <a:lnTo>
                    <a:pt x="748" y="2336"/>
                  </a:lnTo>
                  <a:lnTo>
                    <a:pt x="739" y="2343"/>
                  </a:lnTo>
                  <a:lnTo>
                    <a:pt x="735" y="2346"/>
                  </a:lnTo>
                  <a:lnTo>
                    <a:pt x="732" y="2343"/>
                  </a:lnTo>
                  <a:lnTo>
                    <a:pt x="723" y="2336"/>
                  </a:lnTo>
                  <a:lnTo>
                    <a:pt x="709" y="2326"/>
                  </a:lnTo>
                  <a:lnTo>
                    <a:pt x="688" y="2310"/>
                  </a:lnTo>
                  <a:lnTo>
                    <a:pt x="665" y="2291"/>
                  </a:lnTo>
                  <a:lnTo>
                    <a:pt x="636" y="2266"/>
                  </a:lnTo>
                  <a:lnTo>
                    <a:pt x="604" y="2240"/>
                  </a:lnTo>
                  <a:lnTo>
                    <a:pt x="570" y="2207"/>
                  </a:lnTo>
                  <a:lnTo>
                    <a:pt x="532" y="2174"/>
                  </a:lnTo>
                  <a:lnTo>
                    <a:pt x="493" y="2135"/>
                  </a:lnTo>
                  <a:lnTo>
                    <a:pt x="452" y="2094"/>
                  </a:lnTo>
                  <a:lnTo>
                    <a:pt x="410" y="2050"/>
                  </a:lnTo>
                  <a:lnTo>
                    <a:pt x="367" y="2002"/>
                  </a:lnTo>
                  <a:lnTo>
                    <a:pt x="325" y="1952"/>
                  </a:lnTo>
                  <a:lnTo>
                    <a:pt x="284" y="1898"/>
                  </a:lnTo>
                  <a:lnTo>
                    <a:pt x="243" y="1843"/>
                  </a:lnTo>
                  <a:lnTo>
                    <a:pt x="204" y="1784"/>
                  </a:lnTo>
                  <a:lnTo>
                    <a:pt x="166" y="1725"/>
                  </a:lnTo>
                  <a:lnTo>
                    <a:pt x="131" y="1662"/>
                  </a:lnTo>
                  <a:lnTo>
                    <a:pt x="100" y="1596"/>
                  </a:lnTo>
                  <a:lnTo>
                    <a:pt x="71" y="1529"/>
                  </a:lnTo>
                  <a:lnTo>
                    <a:pt x="48" y="1462"/>
                  </a:lnTo>
                  <a:lnTo>
                    <a:pt x="27" y="1390"/>
                  </a:lnTo>
                  <a:lnTo>
                    <a:pt x="13" y="1319"/>
                  </a:lnTo>
                  <a:lnTo>
                    <a:pt x="4" y="1246"/>
                  </a:lnTo>
                  <a:lnTo>
                    <a:pt x="0" y="1173"/>
                  </a:lnTo>
                  <a:lnTo>
                    <a:pt x="4" y="1099"/>
                  </a:lnTo>
                  <a:lnTo>
                    <a:pt x="13" y="1026"/>
                  </a:lnTo>
                  <a:lnTo>
                    <a:pt x="27" y="954"/>
                  </a:lnTo>
                  <a:lnTo>
                    <a:pt x="48" y="884"/>
                  </a:lnTo>
                  <a:lnTo>
                    <a:pt x="71" y="816"/>
                  </a:lnTo>
                  <a:lnTo>
                    <a:pt x="100" y="748"/>
                  </a:lnTo>
                  <a:lnTo>
                    <a:pt x="131" y="684"/>
                  </a:lnTo>
                  <a:lnTo>
                    <a:pt x="166" y="621"/>
                  </a:lnTo>
                  <a:lnTo>
                    <a:pt x="204" y="560"/>
                  </a:lnTo>
                  <a:lnTo>
                    <a:pt x="243" y="502"/>
                  </a:lnTo>
                  <a:lnTo>
                    <a:pt x="284" y="446"/>
                  </a:lnTo>
                  <a:lnTo>
                    <a:pt x="325" y="394"/>
                  </a:lnTo>
                  <a:lnTo>
                    <a:pt x="367" y="343"/>
                  </a:lnTo>
                  <a:lnTo>
                    <a:pt x="410" y="295"/>
                  </a:lnTo>
                  <a:lnTo>
                    <a:pt x="452" y="251"/>
                  </a:lnTo>
                  <a:lnTo>
                    <a:pt x="493" y="210"/>
                  </a:lnTo>
                  <a:lnTo>
                    <a:pt x="532" y="171"/>
                  </a:lnTo>
                  <a:lnTo>
                    <a:pt x="570" y="137"/>
                  </a:lnTo>
                  <a:lnTo>
                    <a:pt x="604" y="105"/>
                  </a:lnTo>
                  <a:lnTo>
                    <a:pt x="636" y="79"/>
                  </a:lnTo>
                  <a:lnTo>
                    <a:pt x="665" y="55"/>
                  </a:lnTo>
                  <a:lnTo>
                    <a:pt x="688" y="35"/>
                  </a:lnTo>
                  <a:lnTo>
                    <a:pt x="709" y="19"/>
                  </a:lnTo>
                  <a:lnTo>
                    <a:pt x="723" y="9"/>
                  </a:lnTo>
                  <a:lnTo>
                    <a:pt x="732" y="1"/>
                  </a:lnTo>
                  <a:lnTo>
                    <a:pt x="735" y="0"/>
                  </a:lnTo>
                  <a:lnTo>
                    <a:pt x="739" y="1"/>
                  </a:lnTo>
                  <a:lnTo>
                    <a:pt x="748" y="9"/>
                  </a:lnTo>
                  <a:lnTo>
                    <a:pt x="763" y="19"/>
                  </a:lnTo>
                  <a:lnTo>
                    <a:pt x="783" y="35"/>
                  </a:lnTo>
                  <a:lnTo>
                    <a:pt x="806" y="55"/>
                  </a:lnTo>
                  <a:lnTo>
                    <a:pt x="835" y="79"/>
                  </a:lnTo>
                  <a:lnTo>
                    <a:pt x="866" y="105"/>
                  </a:lnTo>
                  <a:lnTo>
                    <a:pt x="901" y="137"/>
                  </a:lnTo>
                  <a:lnTo>
                    <a:pt x="939" y="171"/>
                  </a:lnTo>
                  <a:lnTo>
                    <a:pt x="978" y="210"/>
                  </a:lnTo>
                  <a:lnTo>
                    <a:pt x="1019" y="251"/>
                  </a:lnTo>
                  <a:lnTo>
                    <a:pt x="1060" y="295"/>
                  </a:lnTo>
                  <a:lnTo>
                    <a:pt x="1102" y="343"/>
                  </a:lnTo>
                  <a:lnTo>
                    <a:pt x="1145" y="394"/>
                  </a:lnTo>
                  <a:lnTo>
                    <a:pt x="1187" y="446"/>
                  </a:lnTo>
                  <a:lnTo>
                    <a:pt x="1228" y="502"/>
                  </a:lnTo>
                  <a:lnTo>
                    <a:pt x="1267" y="560"/>
                  </a:lnTo>
                  <a:lnTo>
                    <a:pt x="1305" y="621"/>
                  </a:lnTo>
                  <a:lnTo>
                    <a:pt x="1339" y="684"/>
                  </a:lnTo>
                  <a:lnTo>
                    <a:pt x="1371" y="748"/>
                  </a:lnTo>
                  <a:lnTo>
                    <a:pt x="1400" y="816"/>
                  </a:lnTo>
                  <a:lnTo>
                    <a:pt x="1423" y="884"/>
                  </a:lnTo>
                  <a:lnTo>
                    <a:pt x="1444" y="954"/>
                  </a:lnTo>
                  <a:lnTo>
                    <a:pt x="1458" y="1026"/>
                  </a:lnTo>
                  <a:lnTo>
                    <a:pt x="1467" y="1099"/>
                  </a:lnTo>
                  <a:lnTo>
                    <a:pt x="1470" y="1173"/>
                  </a:lnTo>
                </a:path>
              </a:pathLst>
            </a:custGeom>
            <a:gradFill rotWithShape="1">
              <a:gsLst>
                <a:gs pos="0">
                  <a:srgbClr val="FF0066">
                    <a:gamma/>
                    <a:shade val="46275"/>
                    <a:invGamma/>
                  </a:srgbClr>
                </a:gs>
                <a:gs pos="100000">
                  <a:srgbClr val="FF0066"/>
                </a:gs>
              </a:gsLst>
              <a:lin ang="54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050" name="Freeform 26"/>
            <p:cNvSpPr>
              <a:spLocks/>
            </p:cNvSpPr>
            <p:nvPr/>
          </p:nvSpPr>
          <p:spPr bwMode="gray">
            <a:xfrm rot="828207">
              <a:off x="3048" y="2496"/>
              <a:ext cx="1680" cy="942"/>
            </a:xfrm>
            <a:custGeom>
              <a:avLst/>
              <a:gdLst/>
              <a:ahLst/>
              <a:cxnLst>
                <a:cxn ang="0">
                  <a:pos x="1451" y="175"/>
                </a:cxn>
                <a:cxn ang="0">
                  <a:pos x="1572" y="277"/>
                </a:cxn>
                <a:cxn ang="0">
                  <a:pos x="1676" y="395"/>
                </a:cxn>
                <a:cxn ang="0">
                  <a:pos x="1763" y="525"/>
                </a:cxn>
                <a:cxn ang="0">
                  <a:pos x="1835" y="661"/>
                </a:cxn>
                <a:cxn ang="0">
                  <a:pos x="1893" y="798"/>
                </a:cxn>
                <a:cxn ang="0">
                  <a:pos x="1940" y="929"/>
                </a:cxn>
                <a:cxn ang="0">
                  <a:pos x="1975" y="1053"/>
                </a:cxn>
                <a:cxn ang="0">
                  <a:pos x="2000" y="1161"/>
                </a:cxn>
                <a:cxn ang="0">
                  <a:pos x="2017" y="1250"/>
                </a:cxn>
                <a:cxn ang="0">
                  <a:pos x="2026" y="1316"/>
                </a:cxn>
                <a:cxn ang="0">
                  <a:pos x="2030" y="1349"/>
                </a:cxn>
                <a:cxn ang="0">
                  <a:pos x="2027" y="1357"/>
                </a:cxn>
                <a:cxn ang="0">
                  <a:pos x="1998" y="1368"/>
                </a:cxn>
                <a:cxn ang="0">
                  <a:pos x="1941" y="1390"/>
                </a:cxn>
                <a:cxn ang="0">
                  <a:pos x="1861" y="1419"/>
                </a:cxn>
                <a:cxn ang="0">
                  <a:pos x="1762" y="1450"/>
                </a:cxn>
                <a:cxn ang="0">
                  <a:pos x="1647" y="1481"/>
                </a:cxn>
                <a:cxn ang="0">
                  <a:pos x="1517" y="1507"/>
                </a:cxn>
                <a:cxn ang="0">
                  <a:pos x="1377" y="1527"/>
                </a:cxn>
                <a:cxn ang="0">
                  <a:pos x="1231" y="1536"/>
                </a:cxn>
                <a:cxn ang="0">
                  <a:pos x="1082" y="1532"/>
                </a:cxn>
                <a:cxn ang="0">
                  <a:pos x="933" y="1511"/>
                </a:cxn>
                <a:cxn ang="0">
                  <a:pos x="787" y="1469"/>
                </a:cxn>
                <a:cxn ang="0">
                  <a:pos x="647" y="1405"/>
                </a:cxn>
                <a:cxn ang="0">
                  <a:pos x="518" y="1313"/>
                </a:cxn>
                <a:cxn ang="0">
                  <a:pos x="405" y="1202"/>
                </a:cxn>
                <a:cxn ang="0">
                  <a:pos x="311" y="1076"/>
                </a:cxn>
                <a:cxn ang="0">
                  <a:pos x="230" y="944"/>
                </a:cxn>
                <a:cxn ang="0">
                  <a:pos x="166" y="806"/>
                </a:cxn>
                <a:cxn ang="0">
                  <a:pos x="114" y="672"/>
                </a:cxn>
                <a:cxn ang="0">
                  <a:pos x="73" y="542"/>
                </a:cxn>
                <a:cxn ang="0">
                  <a:pos x="44" y="427"/>
                </a:cxn>
                <a:cxn ang="0">
                  <a:pos x="22" y="326"/>
                </a:cxn>
                <a:cxn ang="0">
                  <a:pos x="9" y="249"/>
                </a:cxn>
                <a:cxn ang="0">
                  <a:pos x="3" y="200"/>
                </a:cxn>
                <a:cxn ang="0">
                  <a:pos x="0" y="182"/>
                </a:cxn>
                <a:cxn ang="0">
                  <a:pos x="16" y="175"/>
                </a:cxn>
                <a:cxn ang="0">
                  <a:pos x="58" y="157"/>
                </a:cxn>
                <a:cxn ang="0">
                  <a:pos x="127" y="131"/>
                </a:cxn>
                <a:cxn ang="0">
                  <a:pos x="217" y="102"/>
                </a:cxn>
                <a:cxn ang="0">
                  <a:pos x="325" y="70"/>
                </a:cxn>
                <a:cxn ang="0">
                  <a:pos x="449" y="42"/>
                </a:cxn>
                <a:cxn ang="0">
                  <a:pos x="583" y="17"/>
                </a:cxn>
                <a:cxn ang="0">
                  <a:pos x="726" y="3"/>
                </a:cxn>
                <a:cxn ang="0">
                  <a:pos x="875" y="0"/>
                </a:cxn>
                <a:cxn ang="0">
                  <a:pos x="1024" y="11"/>
                </a:cxn>
                <a:cxn ang="0">
                  <a:pos x="1173" y="43"/>
                </a:cxn>
                <a:cxn ang="0">
                  <a:pos x="1314" y="96"/>
                </a:cxn>
              </a:cxnLst>
              <a:rect l="0" t="0" r="r" b="b"/>
              <a:pathLst>
                <a:path w="2032" h="1536">
                  <a:moveTo>
                    <a:pt x="1383" y="131"/>
                  </a:moveTo>
                  <a:lnTo>
                    <a:pt x="1451" y="175"/>
                  </a:lnTo>
                  <a:lnTo>
                    <a:pt x="1514" y="223"/>
                  </a:lnTo>
                  <a:lnTo>
                    <a:pt x="1572" y="277"/>
                  </a:lnTo>
                  <a:lnTo>
                    <a:pt x="1626" y="334"/>
                  </a:lnTo>
                  <a:lnTo>
                    <a:pt x="1676" y="395"/>
                  </a:lnTo>
                  <a:lnTo>
                    <a:pt x="1721" y="459"/>
                  </a:lnTo>
                  <a:lnTo>
                    <a:pt x="1763" y="525"/>
                  </a:lnTo>
                  <a:lnTo>
                    <a:pt x="1801" y="592"/>
                  </a:lnTo>
                  <a:lnTo>
                    <a:pt x="1835" y="661"/>
                  </a:lnTo>
                  <a:lnTo>
                    <a:pt x="1865" y="729"/>
                  </a:lnTo>
                  <a:lnTo>
                    <a:pt x="1893" y="798"/>
                  </a:lnTo>
                  <a:lnTo>
                    <a:pt x="1918" y="865"/>
                  </a:lnTo>
                  <a:lnTo>
                    <a:pt x="1940" y="929"/>
                  </a:lnTo>
                  <a:lnTo>
                    <a:pt x="1957" y="993"/>
                  </a:lnTo>
                  <a:lnTo>
                    <a:pt x="1975" y="1053"/>
                  </a:lnTo>
                  <a:lnTo>
                    <a:pt x="1988" y="1109"/>
                  </a:lnTo>
                  <a:lnTo>
                    <a:pt x="2000" y="1161"/>
                  </a:lnTo>
                  <a:lnTo>
                    <a:pt x="2008" y="1209"/>
                  </a:lnTo>
                  <a:lnTo>
                    <a:pt x="2017" y="1250"/>
                  </a:lnTo>
                  <a:lnTo>
                    <a:pt x="2021" y="1287"/>
                  </a:lnTo>
                  <a:lnTo>
                    <a:pt x="2026" y="1316"/>
                  </a:lnTo>
                  <a:lnTo>
                    <a:pt x="2029" y="1336"/>
                  </a:lnTo>
                  <a:lnTo>
                    <a:pt x="2030" y="1349"/>
                  </a:lnTo>
                  <a:lnTo>
                    <a:pt x="2032" y="1355"/>
                  </a:lnTo>
                  <a:lnTo>
                    <a:pt x="2027" y="1357"/>
                  </a:lnTo>
                  <a:lnTo>
                    <a:pt x="2016" y="1361"/>
                  </a:lnTo>
                  <a:lnTo>
                    <a:pt x="1998" y="1368"/>
                  </a:lnTo>
                  <a:lnTo>
                    <a:pt x="1972" y="1378"/>
                  </a:lnTo>
                  <a:lnTo>
                    <a:pt x="1941" y="1390"/>
                  </a:lnTo>
                  <a:lnTo>
                    <a:pt x="1905" y="1405"/>
                  </a:lnTo>
                  <a:lnTo>
                    <a:pt x="1861" y="1419"/>
                  </a:lnTo>
                  <a:lnTo>
                    <a:pt x="1814" y="1434"/>
                  </a:lnTo>
                  <a:lnTo>
                    <a:pt x="1762" y="1450"/>
                  </a:lnTo>
                  <a:lnTo>
                    <a:pt x="1706" y="1466"/>
                  </a:lnTo>
                  <a:lnTo>
                    <a:pt x="1647" y="1481"/>
                  </a:lnTo>
                  <a:lnTo>
                    <a:pt x="1582" y="1495"/>
                  </a:lnTo>
                  <a:lnTo>
                    <a:pt x="1517" y="1507"/>
                  </a:lnTo>
                  <a:lnTo>
                    <a:pt x="1448" y="1518"/>
                  </a:lnTo>
                  <a:lnTo>
                    <a:pt x="1377" y="1527"/>
                  </a:lnTo>
                  <a:lnTo>
                    <a:pt x="1305" y="1533"/>
                  </a:lnTo>
                  <a:lnTo>
                    <a:pt x="1231" y="1536"/>
                  </a:lnTo>
                  <a:lnTo>
                    <a:pt x="1157" y="1536"/>
                  </a:lnTo>
                  <a:lnTo>
                    <a:pt x="1082" y="1532"/>
                  </a:lnTo>
                  <a:lnTo>
                    <a:pt x="1008" y="1524"/>
                  </a:lnTo>
                  <a:lnTo>
                    <a:pt x="933" y="1511"/>
                  </a:lnTo>
                  <a:lnTo>
                    <a:pt x="859" y="1494"/>
                  </a:lnTo>
                  <a:lnTo>
                    <a:pt x="787" y="1469"/>
                  </a:lnTo>
                  <a:lnTo>
                    <a:pt x="716" y="1440"/>
                  </a:lnTo>
                  <a:lnTo>
                    <a:pt x="647" y="1405"/>
                  </a:lnTo>
                  <a:lnTo>
                    <a:pt x="580" y="1361"/>
                  </a:lnTo>
                  <a:lnTo>
                    <a:pt x="518" y="1313"/>
                  </a:lnTo>
                  <a:lnTo>
                    <a:pt x="459" y="1259"/>
                  </a:lnTo>
                  <a:lnTo>
                    <a:pt x="405" y="1202"/>
                  </a:lnTo>
                  <a:lnTo>
                    <a:pt x="356" y="1141"/>
                  </a:lnTo>
                  <a:lnTo>
                    <a:pt x="311" y="1076"/>
                  </a:lnTo>
                  <a:lnTo>
                    <a:pt x="268" y="1011"/>
                  </a:lnTo>
                  <a:lnTo>
                    <a:pt x="230" y="944"/>
                  </a:lnTo>
                  <a:lnTo>
                    <a:pt x="197" y="875"/>
                  </a:lnTo>
                  <a:lnTo>
                    <a:pt x="166" y="806"/>
                  </a:lnTo>
                  <a:lnTo>
                    <a:pt x="138" y="738"/>
                  </a:lnTo>
                  <a:lnTo>
                    <a:pt x="114" y="672"/>
                  </a:lnTo>
                  <a:lnTo>
                    <a:pt x="92" y="607"/>
                  </a:lnTo>
                  <a:lnTo>
                    <a:pt x="73" y="542"/>
                  </a:lnTo>
                  <a:lnTo>
                    <a:pt x="57" y="483"/>
                  </a:lnTo>
                  <a:lnTo>
                    <a:pt x="44" y="427"/>
                  </a:lnTo>
                  <a:lnTo>
                    <a:pt x="32" y="375"/>
                  </a:lnTo>
                  <a:lnTo>
                    <a:pt x="22" y="326"/>
                  </a:lnTo>
                  <a:lnTo>
                    <a:pt x="14" y="286"/>
                  </a:lnTo>
                  <a:lnTo>
                    <a:pt x="9" y="249"/>
                  </a:lnTo>
                  <a:lnTo>
                    <a:pt x="4" y="220"/>
                  </a:lnTo>
                  <a:lnTo>
                    <a:pt x="3" y="200"/>
                  </a:lnTo>
                  <a:lnTo>
                    <a:pt x="0" y="186"/>
                  </a:lnTo>
                  <a:lnTo>
                    <a:pt x="0" y="182"/>
                  </a:lnTo>
                  <a:lnTo>
                    <a:pt x="4" y="179"/>
                  </a:lnTo>
                  <a:lnTo>
                    <a:pt x="16" y="175"/>
                  </a:lnTo>
                  <a:lnTo>
                    <a:pt x="33" y="167"/>
                  </a:lnTo>
                  <a:lnTo>
                    <a:pt x="58" y="157"/>
                  </a:lnTo>
                  <a:lnTo>
                    <a:pt x="90" y="146"/>
                  </a:lnTo>
                  <a:lnTo>
                    <a:pt x="127" y="131"/>
                  </a:lnTo>
                  <a:lnTo>
                    <a:pt x="169" y="116"/>
                  </a:lnTo>
                  <a:lnTo>
                    <a:pt x="217" y="102"/>
                  </a:lnTo>
                  <a:lnTo>
                    <a:pt x="270" y="86"/>
                  </a:lnTo>
                  <a:lnTo>
                    <a:pt x="325" y="70"/>
                  </a:lnTo>
                  <a:lnTo>
                    <a:pt x="385" y="55"/>
                  </a:lnTo>
                  <a:lnTo>
                    <a:pt x="449" y="42"/>
                  </a:lnTo>
                  <a:lnTo>
                    <a:pt x="515" y="29"/>
                  </a:lnTo>
                  <a:lnTo>
                    <a:pt x="583" y="17"/>
                  </a:lnTo>
                  <a:lnTo>
                    <a:pt x="653" y="8"/>
                  </a:lnTo>
                  <a:lnTo>
                    <a:pt x="726" y="3"/>
                  </a:lnTo>
                  <a:lnTo>
                    <a:pt x="801" y="0"/>
                  </a:lnTo>
                  <a:lnTo>
                    <a:pt x="875" y="0"/>
                  </a:lnTo>
                  <a:lnTo>
                    <a:pt x="949" y="4"/>
                  </a:lnTo>
                  <a:lnTo>
                    <a:pt x="1024" y="11"/>
                  </a:lnTo>
                  <a:lnTo>
                    <a:pt x="1098" y="24"/>
                  </a:lnTo>
                  <a:lnTo>
                    <a:pt x="1173" y="43"/>
                  </a:lnTo>
                  <a:lnTo>
                    <a:pt x="1244" y="67"/>
                  </a:lnTo>
                  <a:lnTo>
                    <a:pt x="1314" y="96"/>
                  </a:lnTo>
                  <a:lnTo>
                    <a:pt x="1383" y="131"/>
                  </a:lnTo>
                </a:path>
              </a:pathLst>
            </a:custGeom>
            <a:gradFill rotWithShape="1">
              <a:gsLst>
                <a:gs pos="0">
                  <a:srgbClr val="FF7E3D">
                    <a:gamma/>
                    <a:shade val="46275"/>
                    <a:invGamma/>
                  </a:srgbClr>
                </a:gs>
                <a:gs pos="100000">
                  <a:srgbClr val="FF7E3D"/>
                </a:gs>
              </a:gsLst>
              <a:lin ang="27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053" name="Freeform 29"/>
            <p:cNvSpPr>
              <a:spLocks/>
            </p:cNvSpPr>
            <p:nvPr/>
          </p:nvSpPr>
          <p:spPr bwMode="gray">
            <a:xfrm rot="20491972">
              <a:off x="3127" y="692"/>
              <a:ext cx="1767" cy="1052"/>
            </a:xfrm>
            <a:custGeom>
              <a:avLst/>
              <a:gdLst/>
              <a:ahLst/>
              <a:cxnLst>
                <a:cxn ang="0">
                  <a:pos x="716" y="96"/>
                </a:cxn>
                <a:cxn ang="0">
                  <a:pos x="859" y="43"/>
                </a:cxn>
                <a:cxn ang="0">
                  <a:pos x="1008" y="11"/>
                </a:cxn>
                <a:cxn ang="0">
                  <a:pos x="1157" y="0"/>
                </a:cxn>
                <a:cxn ang="0">
                  <a:pos x="1305" y="3"/>
                </a:cxn>
                <a:cxn ang="0">
                  <a:pos x="1448" y="17"/>
                </a:cxn>
                <a:cxn ang="0">
                  <a:pos x="1582" y="42"/>
                </a:cxn>
                <a:cxn ang="0">
                  <a:pos x="1706" y="70"/>
                </a:cxn>
                <a:cxn ang="0">
                  <a:pos x="1814" y="102"/>
                </a:cxn>
                <a:cxn ang="0">
                  <a:pos x="1905" y="131"/>
                </a:cxn>
                <a:cxn ang="0">
                  <a:pos x="1972" y="157"/>
                </a:cxn>
                <a:cxn ang="0">
                  <a:pos x="2016" y="175"/>
                </a:cxn>
                <a:cxn ang="0">
                  <a:pos x="2032" y="182"/>
                </a:cxn>
                <a:cxn ang="0">
                  <a:pos x="2029" y="200"/>
                </a:cxn>
                <a:cxn ang="0">
                  <a:pos x="2021" y="249"/>
                </a:cxn>
                <a:cxn ang="0">
                  <a:pos x="2008" y="327"/>
                </a:cxn>
                <a:cxn ang="0">
                  <a:pos x="1988" y="427"/>
                </a:cxn>
                <a:cxn ang="0">
                  <a:pos x="1957" y="542"/>
                </a:cxn>
                <a:cxn ang="0">
                  <a:pos x="1918" y="672"/>
                </a:cxn>
                <a:cxn ang="0">
                  <a:pos x="1865" y="807"/>
                </a:cxn>
                <a:cxn ang="0">
                  <a:pos x="1801" y="944"/>
                </a:cxn>
                <a:cxn ang="0">
                  <a:pos x="1721" y="1076"/>
                </a:cxn>
                <a:cxn ang="0">
                  <a:pos x="1626" y="1202"/>
                </a:cxn>
                <a:cxn ang="0">
                  <a:pos x="1514" y="1313"/>
                </a:cxn>
                <a:cxn ang="0">
                  <a:pos x="1383" y="1405"/>
                </a:cxn>
                <a:cxn ang="0">
                  <a:pos x="1244" y="1469"/>
                </a:cxn>
                <a:cxn ang="0">
                  <a:pos x="1098" y="1511"/>
                </a:cxn>
                <a:cxn ang="0">
                  <a:pos x="949" y="1532"/>
                </a:cxn>
                <a:cxn ang="0">
                  <a:pos x="801" y="1536"/>
                </a:cxn>
                <a:cxn ang="0">
                  <a:pos x="653" y="1527"/>
                </a:cxn>
                <a:cxn ang="0">
                  <a:pos x="515" y="1507"/>
                </a:cxn>
                <a:cxn ang="0">
                  <a:pos x="385" y="1481"/>
                </a:cxn>
                <a:cxn ang="0">
                  <a:pos x="270" y="1450"/>
                </a:cxn>
                <a:cxn ang="0">
                  <a:pos x="169" y="1419"/>
                </a:cxn>
                <a:cxn ang="0">
                  <a:pos x="90" y="1390"/>
                </a:cxn>
                <a:cxn ang="0">
                  <a:pos x="33" y="1368"/>
                </a:cxn>
                <a:cxn ang="0">
                  <a:pos x="4" y="1357"/>
                </a:cxn>
                <a:cxn ang="0">
                  <a:pos x="0" y="1349"/>
                </a:cxn>
                <a:cxn ang="0">
                  <a:pos x="4" y="1316"/>
                </a:cxn>
                <a:cxn ang="0">
                  <a:pos x="14" y="1250"/>
                </a:cxn>
                <a:cxn ang="0">
                  <a:pos x="32" y="1161"/>
                </a:cxn>
                <a:cxn ang="0">
                  <a:pos x="57" y="1053"/>
                </a:cxn>
                <a:cxn ang="0">
                  <a:pos x="92" y="929"/>
                </a:cxn>
                <a:cxn ang="0">
                  <a:pos x="138" y="798"/>
                </a:cxn>
                <a:cxn ang="0">
                  <a:pos x="197" y="661"/>
                </a:cxn>
                <a:cxn ang="0">
                  <a:pos x="268" y="525"/>
                </a:cxn>
                <a:cxn ang="0">
                  <a:pos x="356" y="395"/>
                </a:cxn>
                <a:cxn ang="0">
                  <a:pos x="459" y="277"/>
                </a:cxn>
                <a:cxn ang="0">
                  <a:pos x="580" y="175"/>
                </a:cxn>
              </a:cxnLst>
              <a:rect l="0" t="0" r="r" b="b"/>
              <a:pathLst>
                <a:path w="2032" h="1536">
                  <a:moveTo>
                    <a:pt x="647" y="131"/>
                  </a:moveTo>
                  <a:lnTo>
                    <a:pt x="716" y="96"/>
                  </a:lnTo>
                  <a:lnTo>
                    <a:pt x="787" y="67"/>
                  </a:lnTo>
                  <a:lnTo>
                    <a:pt x="859" y="43"/>
                  </a:lnTo>
                  <a:lnTo>
                    <a:pt x="933" y="25"/>
                  </a:lnTo>
                  <a:lnTo>
                    <a:pt x="1008" y="11"/>
                  </a:lnTo>
                  <a:lnTo>
                    <a:pt x="1082" y="4"/>
                  </a:lnTo>
                  <a:lnTo>
                    <a:pt x="1157" y="0"/>
                  </a:lnTo>
                  <a:lnTo>
                    <a:pt x="1231" y="0"/>
                  </a:lnTo>
                  <a:lnTo>
                    <a:pt x="1305" y="3"/>
                  </a:lnTo>
                  <a:lnTo>
                    <a:pt x="1377" y="8"/>
                  </a:lnTo>
                  <a:lnTo>
                    <a:pt x="1448" y="17"/>
                  </a:lnTo>
                  <a:lnTo>
                    <a:pt x="1517" y="29"/>
                  </a:lnTo>
                  <a:lnTo>
                    <a:pt x="1582" y="42"/>
                  </a:lnTo>
                  <a:lnTo>
                    <a:pt x="1647" y="55"/>
                  </a:lnTo>
                  <a:lnTo>
                    <a:pt x="1706" y="70"/>
                  </a:lnTo>
                  <a:lnTo>
                    <a:pt x="1762" y="86"/>
                  </a:lnTo>
                  <a:lnTo>
                    <a:pt x="1814" y="102"/>
                  </a:lnTo>
                  <a:lnTo>
                    <a:pt x="1861" y="116"/>
                  </a:lnTo>
                  <a:lnTo>
                    <a:pt x="1905" y="131"/>
                  </a:lnTo>
                  <a:lnTo>
                    <a:pt x="1941" y="146"/>
                  </a:lnTo>
                  <a:lnTo>
                    <a:pt x="1972" y="157"/>
                  </a:lnTo>
                  <a:lnTo>
                    <a:pt x="1998" y="167"/>
                  </a:lnTo>
                  <a:lnTo>
                    <a:pt x="2016" y="175"/>
                  </a:lnTo>
                  <a:lnTo>
                    <a:pt x="2027" y="179"/>
                  </a:lnTo>
                  <a:lnTo>
                    <a:pt x="2032" y="182"/>
                  </a:lnTo>
                  <a:lnTo>
                    <a:pt x="2030" y="186"/>
                  </a:lnTo>
                  <a:lnTo>
                    <a:pt x="2029" y="200"/>
                  </a:lnTo>
                  <a:lnTo>
                    <a:pt x="2026" y="220"/>
                  </a:lnTo>
                  <a:lnTo>
                    <a:pt x="2021" y="249"/>
                  </a:lnTo>
                  <a:lnTo>
                    <a:pt x="2017" y="286"/>
                  </a:lnTo>
                  <a:lnTo>
                    <a:pt x="2008" y="327"/>
                  </a:lnTo>
                  <a:lnTo>
                    <a:pt x="2000" y="375"/>
                  </a:lnTo>
                  <a:lnTo>
                    <a:pt x="1988" y="427"/>
                  </a:lnTo>
                  <a:lnTo>
                    <a:pt x="1975" y="483"/>
                  </a:lnTo>
                  <a:lnTo>
                    <a:pt x="1957" y="542"/>
                  </a:lnTo>
                  <a:lnTo>
                    <a:pt x="1940" y="607"/>
                  </a:lnTo>
                  <a:lnTo>
                    <a:pt x="1918" y="672"/>
                  </a:lnTo>
                  <a:lnTo>
                    <a:pt x="1893" y="738"/>
                  </a:lnTo>
                  <a:lnTo>
                    <a:pt x="1865" y="807"/>
                  </a:lnTo>
                  <a:lnTo>
                    <a:pt x="1835" y="875"/>
                  </a:lnTo>
                  <a:lnTo>
                    <a:pt x="1801" y="944"/>
                  </a:lnTo>
                  <a:lnTo>
                    <a:pt x="1763" y="1011"/>
                  </a:lnTo>
                  <a:lnTo>
                    <a:pt x="1721" y="1076"/>
                  </a:lnTo>
                  <a:lnTo>
                    <a:pt x="1676" y="1141"/>
                  </a:lnTo>
                  <a:lnTo>
                    <a:pt x="1626" y="1202"/>
                  </a:lnTo>
                  <a:lnTo>
                    <a:pt x="1572" y="1259"/>
                  </a:lnTo>
                  <a:lnTo>
                    <a:pt x="1514" y="1313"/>
                  </a:lnTo>
                  <a:lnTo>
                    <a:pt x="1451" y="1361"/>
                  </a:lnTo>
                  <a:lnTo>
                    <a:pt x="1383" y="1405"/>
                  </a:lnTo>
                  <a:lnTo>
                    <a:pt x="1314" y="1440"/>
                  </a:lnTo>
                  <a:lnTo>
                    <a:pt x="1244" y="1469"/>
                  </a:lnTo>
                  <a:lnTo>
                    <a:pt x="1173" y="1494"/>
                  </a:lnTo>
                  <a:lnTo>
                    <a:pt x="1098" y="1511"/>
                  </a:lnTo>
                  <a:lnTo>
                    <a:pt x="1024" y="1524"/>
                  </a:lnTo>
                  <a:lnTo>
                    <a:pt x="949" y="1532"/>
                  </a:lnTo>
                  <a:lnTo>
                    <a:pt x="875" y="1536"/>
                  </a:lnTo>
                  <a:lnTo>
                    <a:pt x="801" y="1536"/>
                  </a:lnTo>
                  <a:lnTo>
                    <a:pt x="726" y="1533"/>
                  </a:lnTo>
                  <a:lnTo>
                    <a:pt x="653" y="1527"/>
                  </a:lnTo>
                  <a:lnTo>
                    <a:pt x="583" y="1519"/>
                  </a:lnTo>
                  <a:lnTo>
                    <a:pt x="515" y="1507"/>
                  </a:lnTo>
                  <a:lnTo>
                    <a:pt x="449" y="1495"/>
                  </a:lnTo>
                  <a:lnTo>
                    <a:pt x="385" y="1481"/>
                  </a:lnTo>
                  <a:lnTo>
                    <a:pt x="325" y="1466"/>
                  </a:lnTo>
                  <a:lnTo>
                    <a:pt x="270" y="1450"/>
                  </a:lnTo>
                  <a:lnTo>
                    <a:pt x="217" y="1434"/>
                  </a:lnTo>
                  <a:lnTo>
                    <a:pt x="169" y="1419"/>
                  </a:lnTo>
                  <a:lnTo>
                    <a:pt x="127" y="1405"/>
                  </a:lnTo>
                  <a:lnTo>
                    <a:pt x="90" y="1390"/>
                  </a:lnTo>
                  <a:lnTo>
                    <a:pt x="58" y="1379"/>
                  </a:lnTo>
                  <a:lnTo>
                    <a:pt x="33" y="1368"/>
                  </a:lnTo>
                  <a:lnTo>
                    <a:pt x="16" y="1361"/>
                  </a:lnTo>
                  <a:lnTo>
                    <a:pt x="4" y="1357"/>
                  </a:lnTo>
                  <a:lnTo>
                    <a:pt x="0" y="1355"/>
                  </a:lnTo>
                  <a:lnTo>
                    <a:pt x="0" y="1349"/>
                  </a:lnTo>
                  <a:lnTo>
                    <a:pt x="3" y="1336"/>
                  </a:lnTo>
                  <a:lnTo>
                    <a:pt x="4" y="1316"/>
                  </a:lnTo>
                  <a:lnTo>
                    <a:pt x="9" y="1287"/>
                  </a:lnTo>
                  <a:lnTo>
                    <a:pt x="14" y="1250"/>
                  </a:lnTo>
                  <a:lnTo>
                    <a:pt x="22" y="1209"/>
                  </a:lnTo>
                  <a:lnTo>
                    <a:pt x="32" y="1161"/>
                  </a:lnTo>
                  <a:lnTo>
                    <a:pt x="44" y="1109"/>
                  </a:lnTo>
                  <a:lnTo>
                    <a:pt x="57" y="1053"/>
                  </a:lnTo>
                  <a:lnTo>
                    <a:pt x="73" y="993"/>
                  </a:lnTo>
                  <a:lnTo>
                    <a:pt x="92" y="929"/>
                  </a:lnTo>
                  <a:lnTo>
                    <a:pt x="114" y="865"/>
                  </a:lnTo>
                  <a:lnTo>
                    <a:pt x="138" y="798"/>
                  </a:lnTo>
                  <a:lnTo>
                    <a:pt x="166" y="729"/>
                  </a:lnTo>
                  <a:lnTo>
                    <a:pt x="197" y="661"/>
                  </a:lnTo>
                  <a:lnTo>
                    <a:pt x="230" y="592"/>
                  </a:lnTo>
                  <a:lnTo>
                    <a:pt x="268" y="525"/>
                  </a:lnTo>
                  <a:lnTo>
                    <a:pt x="311" y="459"/>
                  </a:lnTo>
                  <a:lnTo>
                    <a:pt x="356" y="395"/>
                  </a:lnTo>
                  <a:lnTo>
                    <a:pt x="405" y="334"/>
                  </a:lnTo>
                  <a:lnTo>
                    <a:pt x="459" y="277"/>
                  </a:lnTo>
                  <a:lnTo>
                    <a:pt x="518" y="223"/>
                  </a:lnTo>
                  <a:lnTo>
                    <a:pt x="580" y="175"/>
                  </a:lnTo>
                  <a:lnTo>
                    <a:pt x="647" y="131"/>
                  </a:lnTo>
                </a:path>
              </a:pathLst>
            </a:custGeom>
            <a:gradFill rotWithShape="1">
              <a:gsLst>
                <a:gs pos="0">
                  <a:srgbClr val="FFCC00">
                    <a:gamma/>
                    <a:shade val="46275"/>
                    <a:invGamma/>
                  </a:srgbClr>
                </a:gs>
                <a:gs pos="100000">
                  <a:srgbClr val="FFCC00"/>
                </a:gs>
              </a:gsLst>
              <a:lin ang="18900000" scaled="1"/>
            </a:gradFill>
            <a:ln w="38100" cmpd="sng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179" name="Text Box 32"/>
            <p:cNvSpPr txBox="1">
              <a:spLocks noChangeArrowheads="1"/>
            </p:cNvSpPr>
            <p:nvPr/>
          </p:nvSpPr>
          <p:spPr bwMode="gray">
            <a:xfrm rot="2468742">
              <a:off x="1201" y="965"/>
              <a:ext cx="1153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Сострадание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7180" name="Text Box 33"/>
            <p:cNvSpPr txBox="1">
              <a:spLocks noChangeArrowheads="1"/>
            </p:cNvSpPr>
            <p:nvPr/>
          </p:nvSpPr>
          <p:spPr bwMode="gray">
            <a:xfrm>
              <a:off x="575" y="1845"/>
              <a:ext cx="1440" cy="52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dirty="0">
                  <a:solidFill>
                    <a:schemeClr val="bg1"/>
                  </a:solidFill>
                  <a:latin typeface="Arial Narrow" pitchFamily="34" charset="0"/>
                </a:rPr>
                <a:t>Уважение прав других</a:t>
              </a:r>
              <a:endParaRPr lang="en-US" sz="24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7181" name="Text Box 34"/>
            <p:cNvSpPr txBox="1">
              <a:spLocks noChangeArrowheads="1"/>
            </p:cNvSpPr>
            <p:nvPr/>
          </p:nvSpPr>
          <p:spPr bwMode="gray">
            <a:xfrm rot="21144603">
              <a:off x="3585" y="1764"/>
              <a:ext cx="1626" cy="64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chemeClr val="bg1"/>
                  </a:solidFill>
                  <a:latin typeface="Arial Narrow" pitchFamily="34" charset="0"/>
                </a:rPr>
                <a:t>Уважение человеческого достоинства</a:t>
              </a:r>
              <a:endParaRPr lang="en-US" sz="2000" b="1" dirty="0">
                <a:solidFill>
                  <a:schemeClr val="bg1"/>
                </a:solidFill>
                <a:latin typeface="Arial Narrow" pitchFamily="34" charset="0"/>
              </a:endParaRPr>
            </a:p>
          </p:txBody>
        </p:sp>
        <p:sp>
          <p:nvSpPr>
            <p:cNvPr id="7182" name="Text Box 35"/>
            <p:cNvSpPr txBox="1">
              <a:spLocks noChangeArrowheads="1"/>
            </p:cNvSpPr>
            <p:nvPr/>
          </p:nvSpPr>
          <p:spPr bwMode="gray">
            <a:xfrm rot="19792091">
              <a:off x="902" y="2688"/>
              <a:ext cx="1530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Принятие другого таким, какой он есть</a:t>
              </a:r>
              <a:endParaRPr lang="en-US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7183" name="Text Box 36"/>
            <p:cNvSpPr txBox="1">
              <a:spLocks noChangeArrowheads="1"/>
            </p:cNvSpPr>
            <p:nvPr/>
          </p:nvSpPr>
          <p:spPr bwMode="gray">
            <a:xfrm rot="2146458">
              <a:off x="3339" y="2826"/>
              <a:ext cx="1107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Милосердие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7184" name="Text Box 37"/>
            <p:cNvSpPr txBox="1">
              <a:spLocks noChangeArrowheads="1"/>
            </p:cNvSpPr>
            <p:nvPr/>
          </p:nvSpPr>
          <p:spPr bwMode="gray">
            <a:xfrm>
              <a:off x="2332" y="2993"/>
              <a:ext cx="990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любовь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  <p:sp>
          <p:nvSpPr>
            <p:cNvPr id="7185" name="Oval 15"/>
            <p:cNvSpPr>
              <a:spLocks noChangeArrowheads="1"/>
            </p:cNvSpPr>
            <p:nvPr/>
          </p:nvSpPr>
          <p:spPr bwMode="gray">
            <a:xfrm>
              <a:off x="2015" y="1504"/>
              <a:ext cx="1537" cy="1196"/>
            </a:xfrm>
            <a:prstGeom prst="ellipse">
              <a:avLst/>
            </a:prstGeom>
            <a:solidFill>
              <a:srgbClr val="FFFF00"/>
            </a:solidFill>
            <a:ln w="3810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Narrow" pitchFamily="34" charset="0"/>
                </a:rPr>
                <a:t>ТОЛЕРАНТНОСТЬ</a:t>
              </a:r>
              <a:endPara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endParaRPr>
            </a:p>
          </p:txBody>
        </p:sp>
      </p:grpSp>
      <p:sp>
        <p:nvSpPr>
          <p:cNvPr id="19" name="Text Box 34"/>
          <p:cNvSpPr txBox="1">
            <a:spLocks noChangeArrowheads="1"/>
          </p:cNvSpPr>
          <p:nvPr/>
        </p:nvSpPr>
        <p:spPr bwMode="gray">
          <a:xfrm rot="19476939">
            <a:off x="5160153" y="1831331"/>
            <a:ext cx="2268570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Сотрудничество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20" name="Text Box 34"/>
          <p:cNvSpPr txBox="1">
            <a:spLocks noChangeArrowheads="1"/>
          </p:cNvSpPr>
          <p:nvPr/>
        </p:nvSpPr>
        <p:spPr bwMode="gray">
          <a:xfrm>
            <a:off x="3851920" y="1412776"/>
            <a:ext cx="1441420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2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ПРОЩЕНИЕ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323528" y="1196752"/>
            <a:ext cx="8429303" cy="4532014"/>
          </a:xfrm>
          <a:prstGeom prst="rect">
            <a:avLst/>
          </a:prstGeom>
        </p:spPr>
        <p:txBody>
          <a:bodyPr/>
          <a:lstStyle/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демократизация</a:t>
            </a:r>
            <a:r>
              <a:rPr lang="ru-RU" sz="2400" dirty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</a:rPr>
              <a:t>всех сторон общественной жизни</a:t>
            </a:r>
          </a:p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 Narrow" pitchFamily="34" charset="0"/>
              </a:rPr>
              <a:t>соблюдение </a:t>
            </a:r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принципов гуманизма 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</a:rPr>
              <a:t>в решении этнических проблем</a:t>
            </a:r>
          </a:p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dirty="0">
                <a:solidFill>
                  <a:srgbClr val="000000"/>
                </a:solidFill>
                <a:latin typeface="Arial Narrow" pitchFamily="34" charset="0"/>
              </a:rPr>
              <a:t>предоставление всем народам максимально широкого </a:t>
            </a:r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самоуправления</a:t>
            </a:r>
          </a:p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  <a:latin typeface="Arial Narrow" pitchFamily="34" charset="0"/>
              </a:rPr>
              <a:t>отказ национальных меньшинств от сепаратизма </a:t>
            </a:r>
            <a:r>
              <a:rPr lang="ru-RU" sz="2400" dirty="0">
                <a:solidFill>
                  <a:srgbClr val="000000"/>
                </a:solidFill>
                <a:latin typeface="Arial Narrow" pitchFamily="34" charset="0"/>
              </a:rPr>
              <a:t>(</a:t>
            </a:r>
            <a:r>
              <a:rPr lang="ru-RU" sz="2400" dirty="0">
                <a:latin typeface="Arial Narrow" pitchFamily="34" charset="0"/>
              </a:rPr>
              <a:t>стремления к отделению, обособлению, сецессии; движение за отделение части государства и создание нового государственного образования или за предоставление части страны автономии</a:t>
            </a:r>
            <a:r>
              <a:rPr lang="ru-RU" sz="2400" dirty="0" smtClean="0">
                <a:latin typeface="Arial Narrow" pitchFamily="34" charset="0"/>
              </a:rPr>
              <a:t>).</a:t>
            </a:r>
          </a:p>
          <a:p>
            <a:pPr marL="342900" indent="-342900" algn="just">
              <a:spcAft>
                <a:spcPts val="600"/>
              </a:spcAft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000000"/>
                </a:solidFill>
                <a:latin typeface="Arial Narrow" pitchFamily="34" charset="0"/>
              </a:rPr>
              <a:t>постоянный поиск консенсуса, </a:t>
            </a:r>
            <a:r>
              <a:rPr lang="ru-RU" sz="2400" b="1" dirty="0" smtClean="0">
                <a:solidFill>
                  <a:srgbClr val="FF0000"/>
                </a:solidFill>
                <a:latin typeface="Arial Narrow" pitchFamily="34" charset="0"/>
              </a:rPr>
              <a:t>борьба с национализмом</a:t>
            </a:r>
            <a:r>
              <a:rPr lang="ru-RU" sz="2400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 Narrow" pitchFamily="34" charset="0"/>
              </a:rPr>
              <a:t>(</a:t>
            </a:r>
            <a:r>
              <a:rPr lang="ru-RU" sz="2400" dirty="0" smtClean="0">
                <a:latin typeface="Arial Narrow" pitchFamily="34" charset="0"/>
              </a:rPr>
              <a:t>идеологическое, политическое, психологическое и социальное обособление и противопоставление одной нации другим) </a:t>
            </a:r>
            <a:r>
              <a:rPr lang="ru-RU" sz="2400" dirty="0" smtClean="0">
                <a:solidFill>
                  <a:srgbClr val="000000"/>
                </a:solidFill>
                <a:latin typeface="Arial Narrow" pitchFamily="34" charset="0"/>
              </a:rPr>
              <a:t>и </a:t>
            </a:r>
            <a:r>
              <a:rPr lang="ru-RU" sz="2400" b="1" dirty="0" smtClean="0">
                <a:solidFill>
                  <a:srgbClr val="FF0000"/>
                </a:solidFill>
                <a:latin typeface="Arial Narrow" pitchFamily="34" charset="0"/>
              </a:rPr>
              <a:t>шовинизмом</a:t>
            </a:r>
            <a:r>
              <a:rPr lang="ru-RU" sz="2400" dirty="0" smtClean="0">
                <a:solidFill>
                  <a:srgbClr val="FF0000"/>
                </a:solidFill>
                <a:latin typeface="Arial Narrow" pitchFamily="34" charset="0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Arial Narrow" pitchFamily="34" charset="0"/>
              </a:rPr>
              <a:t>(</a:t>
            </a:r>
            <a:r>
              <a:rPr lang="ru-RU" sz="2400" dirty="0" smtClean="0">
                <a:latin typeface="Arial Narrow" pitchFamily="34" charset="0"/>
              </a:rPr>
              <a:t>неприязнь, ненависть к другим народам</a:t>
            </a:r>
            <a:r>
              <a:rPr lang="ru-RU" sz="2800" dirty="0" smtClean="0">
                <a:latin typeface="Arial Narrow" pitchFamily="34" charset="0"/>
              </a:rPr>
              <a:t>).</a:t>
            </a:r>
            <a:endParaRPr lang="ru-RU" sz="2800" dirty="0">
              <a:latin typeface="Arial Narrow" pitchFamily="34" charset="0"/>
            </a:endParaRPr>
          </a:p>
          <a:p>
            <a:pPr marL="342900" indent="-342900">
              <a:lnSpc>
                <a:spcPct val="90000"/>
              </a:lnSpc>
              <a:spcAft>
                <a:spcPts val="1425"/>
              </a:spcAft>
            </a:pPr>
            <a:endParaRPr lang="ru-RU" sz="2800" dirty="0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153400" cy="10081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hangingPunct="1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ПУТИ РЕШЕНИЯ </a:t>
            </a:r>
          </a:p>
          <a:p>
            <a:pPr algn="ctr" hangingPunct="1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НАЦИОНАЛЬНОГО ВОПРОСА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251520" y="3645024"/>
            <a:ext cx="8712968" cy="2831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800" i="1" dirty="0">
                <a:latin typeface="Book Antiqua" pitchFamily="18" charset="0"/>
              </a:rPr>
              <a:t>сочетать национальные и интернациональные интересы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800" i="1" dirty="0" smtClean="0">
                <a:latin typeface="Book Antiqua" pitchFamily="18" charset="0"/>
              </a:rPr>
              <a:t>признание </a:t>
            </a:r>
            <a:r>
              <a:rPr lang="ru-RU" sz="2800" i="1" dirty="0">
                <a:latin typeface="Book Antiqua" pitchFamily="18" charset="0"/>
              </a:rPr>
              <a:t>права каждого народа на самоопределение и образование самостоятельного государства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800" i="1" dirty="0" smtClean="0">
                <a:latin typeface="Book Antiqua" pitchFamily="18" charset="0"/>
              </a:rPr>
              <a:t>приоритетность </a:t>
            </a:r>
            <a:r>
              <a:rPr lang="ru-RU" sz="2800" i="1" dirty="0">
                <a:latin typeface="Book Antiqua" pitchFamily="18" charset="0"/>
              </a:rPr>
              <a:t>прав человека над любыми интересами национальной суверенности и автономии.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39552" y="332656"/>
            <a:ext cx="8153400" cy="6480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hangingPunct="1"/>
            <a:r>
              <a:rPr lang="ru-RU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 ГОСУДАРСТВА И ОБЩЕСТВА</a:t>
            </a:r>
          </a:p>
        </p:txBody>
      </p:sp>
      <p:pic>
        <p:nvPicPr>
          <p:cNvPr id="4098" name="Picture 2" descr="http://image.tin247.com/vietnamnet/110705101911-320-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2160" y="1268760"/>
            <a:ext cx="2808312" cy="2112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0" name="Picture 4" descr="http://www.forsmi.ru/files/imagecache/newsf/files/snews/15909-s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1412776"/>
            <a:ext cx="2376264" cy="1940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02" name="Picture 6" descr="http://img0.liveinternet.ru/images/attach/c/0/40/938/40938189_VNNEWS_BIG2009011665497f60ce9835c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268760"/>
            <a:ext cx="2808312" cy="21187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51520" y="1196752"/>
            <a:ext cx="8712968" cy="5157787"/>
          </a:xfrm>
          <a:prstGeom prst="rect">
            <a:avLst/>
          </a:prstGeom>
        </p:spPr>
        <p:txBody>
          <a:bodyPr/>
          <a:lstStyle/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Антисемитизм </a:t>
            </a:r>
            <a:r>
              <a:rPr lang="ru-RU" sz="2000" kern="0" dirty="0" smtClean="0">
                <a:latin typeface="Arial Narrow" pitchFamily="34" charset="0"/>
              </a:rPr>
              <a:t>– национальная нетерпимость к евреям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Апартеид</a:t>
            </a:r>
            <a:r>
              <a:rPr lang="ru-RU" sz="2000" kern="0" dirty="0" smtClean="0">
                <a:latin typeface="Arial Narrow" pitchFamily="34" charset="0"/>
              </a:rPr>
              <a:t> – законодательно закрепленная и поддерживаемая властями государства расовая дискриминация</a:t>
            </a:r>
          </a:p>
          <a:p>
            <a:pPr lvl="0"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Ассимиляция </a:t>
            </a:r>
            <a:r>
              <a:rPr lang="ru-RU" sz="2000" kern="0" dirty="0" smtClean="0">
                <a:latin typeface="Arial Narrow" pitchFamily="34" charset="0"/>
              </a:rPr>
              <a:t>– поглощение одной нации другой.</a:t>
            </a:r>
          </a:p>
          <a:p>
            <a:pPr lvl="0"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err="1" smtClean="0">
                <a:solidFill>
                  <a:srgbClr val="FF0000"/>
                </a:solidFill>
                <a:latin typeface="Arial Narrow" pitchFamily="34" charset="0"/>
              </a:rPr>
              <a:t>Афроцентризм</a:t>
            </a:r>
            <a:r>
              <a:rPr lang="ru-RU" sz="2000" kern="0" dirty="0" smtClean="0">
                <a:latin typeface="Arial Narrow" pitchFamily="34" charset="0"/>
              </a:rPr>
              <a:t> – идея превосходства черных африканцев над людьми с белой и желтой кожей</a:t>
            </a:r>
          </a:p>
          <a:p>
            <a:pPr lvl="0"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Геноцид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 – истребление отдельных групп населения по расовым, национальным, религиозным принципам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Дискриминация</a:t>
            </a:r>
            <a:r>
              <a:rPr lang="ru-RU" sz="2000" kern="0" dirty="0" smtClean="0">
                <a:latin typeface="Arial Narrow" pitchFamily="34" charset="0"/>
              </a:rPr>
              <a:t> – ущемление прав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Ксенофобия </a:t>
            </a:r>
            <a:r>
              <a:rPr lang="ru-RU" sz="2000" kern="0" dirty="0" smtClean="0">
                <a:latin typeface="Arial Narrow" pitchFamily="34" charset="0"/>
              </a:rPr>
              <a:t>– навязчивая неприязнь к «чужим»</a:t>
            </a:r>
          </a:p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Национализм</a:t>
            </a:r>
            <a:r>
              <a:rPr lang="ru-RU" sz="2000" kern="0" dirty="0" smtClean="0">
                <a:latin typeface="Arial Narrow" pitchFamily="34" charset="0"/>
              </a:rPr>
              <a:t> – идея исключительности и превосходства какой-либо нации над другой</a:t>
            </a:r>
          </a:p>
          <a:p>
            <a:pPr marR="0" lvl="0" algn="just" defTabSz="914400" rtl="0" eaLnBrk="1" fontAlgn="base" latinLnBrk="0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Расизм</a:t>
            </a:r>
            <a:r>
              <a:rPr kumimoji="0" lang="ru-RU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 – существование неравноценных рас, делящихся на высшие и низшие</a:t>
            </a:r>
          </a:p>
          <a:p>
            <a:pPr marR="0" lvl="0" algn="just" defTabSz="914400" rtl="0" eaLnBrk="1" fontAlgn="base" latinLnBrk="0" hangingPunct="1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endParaRPr kumimoji="0" lang="ru-RU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7544" y="188640"/>
            <a:ext cx="8153400" cy="7200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 hangingPunct="1"/>
            <a:r>
              <a:rPr lang="ru-RU" sz="3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ТЕРМИНЫ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572140"/>
            <a:ext cx="8429684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Толерантность</a:t>
            </a:r>
            <a:r>
              <a:rPr lang="ru-RU" sz="2000" kern="0" dirty="0" smtClean="0">
                <a:latin typeface="Arial Narrow" pitchFamily="34" charset="0"/>
              </a:rPr>
              <a:t> – терпимость</a:t>
            </a:r>
            <a:endParaRPr lang="ru-RU" sz="2000" dirty="0" smtClean="0"/>
          </a:p>
          <a:p>
            <a:pPr lvl="0" algn="just" fontAlgn="base">
              <a:spcBef>
                <a:spcPts val="600"/>
              </a:spcBef>
              <a:spcAft>
                <a:spcPct val="0"/>
              </a:spcAft>
              <a:buClr>
                <a:schemeClr val="accent2"/>
              </a:buClr>
              <a:defRPr/>
            </a:pPr>
            <a:r>
              <a:rPr lang="ru-RU" sz="2000" b="1" kern="0" dirty="0" smtClean="0">
                <a:solidFill>
                  <a:srgbClr val="FF0000"/>
                </a:solidFill>
                <a:latin typeface="Arial Narrow" pitchFamily="34" charset="0"/>
              </a:rPr>
              <a:t>Шовинизм</a:t>
            </a:r>
            <a:r>
              <a:rPr lang="ru-RU" sz="2000" kern="0" dirty="0" smtClean="0">
                <a:latin typeface="Arial Narrow" pitchFamily="34" charset="0"/>
              </a:rPr>
              <a:t> – крайняя агрессивная форма национализма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4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0" y="6237312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</a:rPr>
              <a:t>БОЛЬШИНСТВО ГОСУДАРСТВ МНОГОНАЦИОНАЛЬНЫЕ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</a:endParaRPr>
          </a:p>
        </p:txBody>
      </p:sp>
      <p:sp>
        <p:nvSpPr>
          <p:cNvPr id="9" name="Rectangle 5"/>
          <p:cNvSpPr txBox="1">
            <a:spLocks noChangeArrowheads="1"/>
          </p:cNvSpPr>
          <p:nvPr/>
        </p:nvSpPr>
        <p:spPr bwMode="auto">
          <a:xfrm>
            <a:off x="467544" y="188640"/>
            <a:ext cx="8208912" cy="216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Современное человечество представлено примерно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2000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 народами, а в нашей стране их больше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100.</a:t>
            </a:r>
          </a:p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Tx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В то же время независимых государств насчитывается около </a:t>
            </a: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</a:rPr>
              <a:t>200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.</a:t>
            </a:r>
          </a:p>
        </p:txBody>
      </p:sp>
      <p:pic>
        <p:nvPicPr>
          <p:cNvPr id="31746" name="Picture 2" descr="http://www.korzik.net/uploads/posts/1163515835_1163449704_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56176" y="4149080"/>
            <a:ext cx="2808312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48" name="Picture 4" descr="http://altfast.ru/uploads/posts/2010-07/1279722616_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700808"/>
            <a:ext cx="2451648" cy="21170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4" name="Picture 10" descr="http://travelimperia.ru/wp-content/uploads/AleutDancers6_l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772816"/>
            <a:ext cx="3022304" cy="243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6" name="Picture 12" descr="http://www.go-more.ru/netcat_files/Image/251426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2492896"/>
            <a:ext cx="1656184" cy="2520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8" name="Picture 14" descr="http://www.china-voyage.com/wp-content/uploads/2012/04/%D1%81%D0%B2%D0%B0%D0%B4%D1%8C%D0%B1%D0%B0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139952" y="3717032"/>
            <a:ext cx="1748805" cy="23317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752" name="Picture 8" descr="http://s47.radikal.ru/i117/1002/19/23c759e49a3c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03648" y="4509120"/>
            <a:ext cx="2304256" cy="153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7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17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7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317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317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31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9000"/>
                            </p:stCondLst>
                            <p:childTnLst>
                              <p:par>
                                <p:cTn id="4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://static.diary.ru/userdir/5/5/9/2/559276/783239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2902"/>
            <a:ext cx="9144000" cy="6902604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907704" y="2132856"/>
            <a:ext cx="525658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Я, ТЫ, ОН, ОНА – </a:t>
            </a:r>
          </a:p>
          <a:p>
            <a:pPr algn="ctr"/>
            <a:r>
              <a:rPr lang="ru-RU" sz="4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ВМЕСТЕ ДРУЖНАЯ ЗЕМЛЯ</a:t>
            </a:r>
            <a:endParaRPr lang="ru-RU" sz="4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142852"/>
            <a:ext cx="91440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j-ea"/>
                <a:cs typeface="+mj-cs"/>
              </a:rPr>
              <a:t>ТЕСТ «НАЦИИ НАЦИОНАЛЬНЫЕ ОТНОШЕНИЯ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 Narrow" pitchFamily="34" charset="0"/>
                <a:ea typeface="+mj-ea"/>
                <a:cs typeface="+mj-cs"/>
              </a:rPr>
              <a:t>"</a:t>
            </a:r>
            <a:endParaRPr kumimoji="0" lang="ru-RU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714356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</a:t>
            </a:r>
            <a:r>
              <a:rPr lang="ru-RU" sz="2000" dirty="0" smtClean="0"/>
              <a:t> </a:t>
            </a:r>
            <a:r>
              <a:rPr sz="2000" smtClean="0"/>
              <a:t> </a:t>
            </a:r>
            <a:r>
              <a:rPr lang="ru-RU" sz="2000" b="1" dirty="0" smtClean="0">
                <a:latin typeface="Arial Narrow" pitchFamily="34" charset="0"/>
              </a:rPr>
              <a:t>Общность, культурные традиции которой объединяют членов данной группы и отличают ее от других групп:</a:t>
            </a:r>
            <a:endParaRPr lang="ru-RU" b="1" dirty="0" smtClean="0">
              <a:latin typeface="Arial Narrow" pitchFamily="34" charset="0"/>
            </a:endParaRPr>
          </a:p>
          <a:p>
            <a:pPr marL="541338" indent="-179388" algn="just">
              <a:buAutoNum type="arabicPeriod"/>
            </a:pPr>
            <a:r>
              <a:rPr smtClean="0"/>
              <a:t> </a:t>
            </a:r>
            <a:r>
              <a:rPr lang="ru-RU" sz="2000" dirty="0" smtClean="0">
                <a:latin typeface="Arial Narrow" pitchFamily="34" charset="0"/>
              </a:rPr>
              <a:t>класс;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сословие;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профессиональная группа;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этническая группа</a:t>
            </a:r>
            <a:r>
              <a:rPr sz="2000" smtClean="0">
                <a:latin typeface="Arial Narrow" pitchFamily="34" charset="0"/>
              </a:rPr>
              <a:t>.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7158" y="2643182"/>
            <a:ext cx="86106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</a:t>
            </a:r>
            <a:r>
              <a:rPr lang="ru-RU" sz="2000" dirty="0" smtClean="0"/>
              <a:t> </a:t>
            </a:r>
            <a:r>
              <a:rPr sz="2000" smtClean="0"/>
              <a:t> </a:t>
            </a:r>
            <a:r>
              <a:rPr lang="ru-RU" sz="2000" b="1" dirty="0" smtClean="0">
                <a:latin typeface="Arial Narrow" pitchFamily="34" charset="0"/>
              </a:rPr>
              <a:t>Общность языка, культуры, территории, экономических связей характеризуется:</a:t>
            </a:r>
            <a:endParaRPr lang="ru-RU" b="1" dirty="0" smtClean="0">
              <a:latin typeface="Arial Narrow" pitchFamily="34" charset="0"/>
            </a:endParaRPr>
          </a:p>
          <a:p>
            <a:pPr marL="541338" indent="-179388" algn="just">
              <a:buAutoNum type="arabicPeriod"/>
            </a:pPr>
            <a:r>
              <a:rPr smtClean="0"/>
              <a:t> </a:t>
            </a:r>
            <a:r>
              <a:rPr lang="ru-RU" sz="2000" dirty="0" smtClean="0">
                <a:latin typeface="Arial Narrow" pitchFamily="34" charset="0"/>
              </a:rPr>
              <a:t>класс;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нация;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каста;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сословие</a:t>
            </a:r>
            <a:r>
              <a:rPr sz="2000" smtClean="0">
                <a:latin typeface="Arial Narrow" pitchFamily="34" charset="0"/>
              </a:rPr>
              <a:t>.</a:t>
            </a:r>
            <a:endParaRPr lang="ru-RU" sz="2000" dirty="0">
              <a:latin typeface="Arial Narrow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158" y="4500570"/>
            <a:ext cx="8458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ru-RU" sz="2000" dirty="0" smtClean="0"/>
              <a:t>  </a:t>
            </a:r>
            <a:r>
              <a:rPr lang="ru-RU" sz="2000" b="1" dirty="0" smtClean="0">
                <a:latin typeface="Arial Narrow" pitchFamily="34" charset="0"/>
              </a:rPr>
              <a:t>Верно ли, что:  </a:t>
            </a:r>
          </a:p>
          <a:p>
            <a:pPr marL="271463" indent="90488"/>
            <a:r>
              <a:rPr lang="ru-RU" sz="2000" dirty="0" smtClean="0">
                <a:latin typeface="Arial Narrow" pitchFamily="34" charset="0"/>
              </a:rPr>
              <a:t>а) национальное самоопределение предполагает, что человек определяет свою национальность по самосознанию, а не по национальности родителей; </a:t>
            </a:r>
          </a:p>
          <a:p>
            <a:pPr marL="271463" indent="90488" algn="just">
              <a:tabLst>
                <a:tab pos="271463" algn="l"/>
              </a:tabLst>
            </a:pPr>
            <a:r>
              <a:rPr lang="ru-RU" sz="2000" dirty="0" smtClean="0">
                <a:latin typeface="Arial Narrow" pitchFamily="34" charset="0"/>
              </a:rPr>
              <a:t>б) </a:t>
            </a: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национальное самоопределение предполагает возможность выбирать гражданство любой страны?</a:t>
            </a:r>
          </a:p>
          <a:p>
            <a:pPr marL="892175" indent="-169863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 верно только </a:t>
            </a:r>
            <a:r>
              <a:rPr lang="ru-RU" sz="2000" b="1" dirty="0" smtClean="0">
                <a:latin typeface="Arial Narrow" pitchFamily="34" charset="0"/>
              </a:rPr>
              <a:t>а</a:t>
            </a:r>
            <a:r>
              <a:rPr sz="2000" smtClean="0">
                <a:latin typeface="Arial Narrow" pitchFamily="34" charset="0"/>
              </a:rPr>
              <a:t>;</a:t>
            </a:r>
            <a:endParaRPr lang="ru-RU" sz="2000" dirty="0" smtClean="0">
              <a:latin typeface="Arial Narrow" pitchFamily="34" charset="0"/>
            </a:endParaRPr>
          </a:p>
          <a:p>
            <a:pPr marL="892175" indent="-169863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 верно только </a:t>
            </a:r>
            <a:r>
              <a:rPr lang="ru-RU" sz="2000" b="1" dirty="0" smtClean="0">
                <a:latin typeface="Arial Narrow" pitchFamily="34" charset="0"/>
              </a:rPr>
              <a:t>б</a:t>
            </a:r>
            <a:r>
              <a:rPr sz="2000" smtClean="0">
                <a:latin typeface="Arial Narrow" pitchFamily="34" charset="0"/>
              </a:rPr>
              <a:t>;</a:t>
            </a:r>
            <a:endParaRPr lang="ru-RU" sz="2000" dirty="0" smtClean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4744" y="6000768"/>
            <a:ext cx="312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smtClean="0">
                <a:latin typeface="Arial Narrow" pitchFamily="34" charset="0"/>
              </a:rPr>
              <a:t>3. верны оба суждения;</a:t>
            </a:r>
          </a:p>
          <a:p>
            <a:r>
              <a:rPr sz="2000" smtClean="0">
                <a:latin typeface="Arial Narrow" pitchFamily="34" charset="0"/>
              </a:rPr>
              <a:t>4. оба суждения неверны.</a:t>
            </a:r>
            <a:endParaRPr lang="ru-RU" dirty="0">
              <a:latin typeface="Arial Narrow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7158" y="214290"/>
            <a:ext cx="84582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</a:t>
            </a:r>
            <a:r>
              <a:rPr lang="ru-RU" sz="2000" dirty="0" smtClean="0"/>
              <a:t>  </a:t>
            </a:r>
            <a:r>
              <a:rPr lang="ru-RU" sz="2000" b="1" dirty="0" smtClean="0">
                <a:latin typeface="Arial Narrow" pitchFamily="34" charset="0"/>
              </a:rPr>
              <a:t>Верно ли, что:  </a:t>
            </a:r>
          </a:p>
          <a:p>
            <a:pPr marL="271463" indent="90488"/>
            <a:r>
              <a:rPr lang="ru-RU" sz="2000" dirty="0" smtClean="0">
                <a:latin typeface="Arial Narrow" pitchFamily="34" charset="0"/>
              </a:rPr>
              <a:t>а) причиной национальных противоречий часто бывают территориальные претензии; </a:t>
            </a:r>
          </a:p>
          <a:p>
            <a:pPr marL="271463" indent="90488" algn="just">
              <a:tabLst>
                <a:tab pos="271463" algn="l"/>
              </a:tabLst>
            </a:pPr>
            <a:r>
              <a:rPr lang="ru-RU" sz="2000" dirty="0" smtClean="0">
                <a:latin typeface="Arial Narrow" pitchFamily="34" charset="0"/>
              </a:rPr>
              <a:t>б) национальные противоречия периодически возникают в разных странах?</a:t>
            </a:r>
          </a:p>
          <a:p>
            <a:pPr marL="892175" indent="-169863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 верно только </a:t>
            </a:r>
            <a:r>
              <a:rPr lang="ru-RU" sz="2000" b="1" dirty="0" smtClean="0">
                <a:latin typeface="Arial Narrow" pitchFamily="34" charset="0"/>
              </a:rPr>
              <a:t>а</a:t>
            </a:r>
            <a:r>
              <a:rPr sz="2000" smtClean="0">
                <a:latin typeface="Arial Narrow" pitchFamily="34" charset="0"/>
              </a:rPr>
              <a:t>;</a:t>
            </a:r>
            <a:endParaRPr lang="ru-RU" sz="2000" dirty="0" smtClean="0">
              <a:latin typeface="Arial Narrow" pitchFamily="34" charset="0"/>
            </a:endParaRPr>
          </a:p>
          <a:p>
            <a:pPr marL="892175" indent="-169863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 верно только </a:t>
            </a:r>
            <a:r>
              <a:rPr lang="ru-RU" sz="2000" b="1" dirty="0" smtClean="0">
                <a:latin typeface="Arial Narrow" pitchFamily="34" charset="0"/>
              </a:rPr>
              <a:t>б</a:t>
            </a:r>
            <a:r>
              <a:rPr sz="2000" smtClean="0">
                <a:latin typeface="Arial Narrow" pitchFamily="34" charset="0"/>
              </a:rPr>
              <a:t>;</a:t>
            </a:r>
            <a:endParaRPr lang="ru-RU" sz="2000" dirty="0" smtClean="0">
              <a:latin typeface="Arial Narrow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43372" y="1428736"/>
            <a:ext cx="37147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smtClean="0">
                <a:latin typeface="Arial Narrow" pitchFamily="34" charset="0"/>
              </a:rPr>
              <a:t>3</a:t>
            </a:r>
            <a:r>
              <a:rPr sz="2000" smtClean="0"/>
              <a:t>. </a:t>
            </a:r>
            <a:r>
              <a:rPr sz="2000" smtClean="0">
                <a:latin typeface="Arial Narrow" pitchFamily="34" charset="0"/>
              </a:rPr>
              <a:t>верны оба суждения;</a:t>
            </a:r>
          </a:p>
          <a:p>
            <a:r>
              <a:rPr sz="2000" smtClean="0">
                <a:latin typeface="Arial Narrow" pitchFamily="34" charset="0"/>
              </a:rPr>
              <a:t>4. оба суждения неверны.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22098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</a:t>
            </a:r>
            <a:r>
              <a:rPr lang="ru-RU" sz="2000" dirty="0" smtClean="0"/>
              <a:t> </a:t>
            </a:r>
            <a:r>
              <a:rPr sz="2000" smtClean="0"/>
              <a:t> </a:t>
            </a:r>
            <a:r>
              <a:rPr lang="ru-RU" sz="2000" b="1" dirty="0" smtClean="0">
                <a:latin typeface="Arial Narrow" pitchFamily="34" charset="0"/>
              </a:rPr>
              <a:t>Какие из перечисленных социальных групп относятся к этническим</a:t>
            </a:r>
            <a:r>
              <a:rPr sz="2000" b="1" smtClean="0">
                <a:latin typeface="Arial Narrow" pitchFamily="34" charset="0"/>
              </a:rPr>
              <a:t>?</a:t>
            </a:r>
            <a:endParaRPr lang="ru-RU" sz="2000" b="1" dirty="0" smtClean="0">
              <a:latin typeface="Arial Narrow" pitchFamily="34" charset="0"/>
            </a:endParaRP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каста;</a:t>
            </a:r>
          </a:p>
          <a:p>
            <a:pPr marL="541338" indent="-179388" algn="just">
              <a:buAutoNum type="arabicPeriod"/>
            </a:pPr>
            <a:r>
              <a:rPr sz="2000" smtClean="0">
                <a:latin typeface="Arial Narrow" pitchFamily="34" charset="0"/>
              </a:rPr>
              <a:t> </a:t>
            </a:r>
            <a:r>
              <a:rPr lang="ru-RU" sz="2000" dirty="0" smtClean="0">
                <a:latin typeface="Arial Narrow" pitchFamily="34" charset="0"/>
              </a:rPr>
              <a:t>гражданство;</a:t>
            </a:r>
          </a:p>
          <a:p>
            <a:pPr marL="541338" indent="-179388" algn="just">
              <a:buAutoNum type="arabicPeriod"/>
            </a:pPr>
            <a:r>
              <a:rPr lang="ru-RU" sz="2000" dirty="0" smtClean="0">
                <a:latin typeface="Arial Narrow" pitchFamily="34" charset="0"/>
              </a:rPr>
              <a:t> нация;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86182" y="2500306"/>
            <a:ext cx="312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2000" smtClean="0">
                <a:latin typeface="Arial Narrow" pitchFamily="34" charset="0"/>
              </a:rPr>
              <a:t>4. </a:t>
            </a:r>
            <a:r>
              <a:rPr lang="ru-RU" sz="2000" dirty="0" smtClean="0">
                <a:latin typeface="Arial Narrow" pitchFamily="34" charset="0"/>
              </a:rPr>
              <a:t>народность</a:t>
            </a:r>
            <a:r>
              <a:rPr sz="2000" smtClean="0">
                <a:latin typeface="Arial Narrow" pitchFamily="34" charset="0"/>
              </a:rPr>
              <a:t>;</a:t>
            </a:r>
          </a:p>
          <a:p>
            <a:r>
              <a:rPr sz="2000" smtClean="0">
                <a:latin typeface="Arial Narrow" pitchFamily="34" charset="0"/>
              </a:rPr>
              <a:t>5. </a:t>
            </a:r>
            <a:r>
              <a:rPr lang="ru-RU" sz="2000" dirty="0" smtClean="0">
                <a:latin typeface="Arial Narrow" pitchFamily="34" charset="0"/>
              </a:rPr>
              <a:t>сословие</a:t>
            </a:r>
            <a:r>
              <a:rPr sz="2000" smtClean="0">
                <a:latin typeface="Arial Narrow" pitchFamily="34" charset="0"/>
              </a:rPr>
              <a:t>;</a:t>
            </a:r>
          </a:p>
          <a:p>
            <a:r>
              <a:rPr sz="2000" smtClean="0">
                <a:latin typeface="Arial Narrow" pitchFamily="34" charset="0"/>
              </a:rPr>
              <a:t>6. </a:t>
            </a:r>
            <a:r>
              <a:rPr lang="ru-RU" sz="2000" dirty="0" smtClean="0">
                <a:latin typeface="Arial Narrow" pitchFamily="34" charset="0"/>
              </a:rPr>
              <a:t>племя.</a:t>
            </a:r>
            <a:endParaRPr lang="ru-RU" dirty="0">
              <a:latin typeface="Arial Narrow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5720" y="4000504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КЛЮЧ: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8120" y="4686304"/>
          <a:ext cx="8305800" cy="128016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{5940675A-B579-460E-94D1-54222C63F5DA}</a:tableStyleId>
              </a:tblPr>
              <a:tblGrid>
                <a:gridCol w="1384300"/>
                <a:gridCol w="1322501"/>
                <a:gridCol w="1322501"/>
                <a:gridCol w="1322501"/>
                <a:gridCol w="1322501"/>
                <a:gridCol w="163149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№</a:t>
                      </a:r>
                      <a:r>
                        <a:rPr lang="ru-RU" b="1" baseline="0" dirty="0" smtClean="0"/>
                        <a:t> вопроса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1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2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3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4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Bookman Old Style" pitchFamily="18" charset="0"/>
                        </a:rPr>
                        <a:t>5</a:t>
                      </a:r>
                      <a:endParaRPr lang="ru-RU" sz="2000" b="1" dirty="0"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/>
                        <a:t>№ ответа</a:t>
                      </a:r>
                      <a:endParaRPr lang="ru-RU" b="1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4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2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1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3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Bookman Old Style" pitchFamily="18" charset="0"/>
                        </a:rPr>
                        <a:t>3,4,6</a:t>
                      </a:r>
                      <a:endParaRPr lang="ru-RU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Bookman Old Style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2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24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rgbClr val="C6041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eb143e02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Содержимое 3" descr="A14-19.jpg"/>
          <p:cNvPicPr>
            <a:picLocks noGrp="1" noChangeAspect="1"/>
          </p:cNvPicPr>
          <p:nvPr>
            <p:ph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1475656" y="754996"/>
            <a:ext cx="5832648" cy="5264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324259988_perepis_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7197"/>
            <a:ext cx="9144000" cy="675390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260648"/>
            <a:ext cx="8643938" cy="181588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spAutoFit/>
          </a:bodyPr>
          <a:lstStyle/>
          <a:p>
            <a:pPr marL="1074738" indent="-1074738" algn="just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ЭТНОС</a:t>
            </a:r>
            <a:r>
              <a:rPr lang="ru-RU" sz="2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>
                <a:solidFill>
                  <a:srgbClr val="000000"/>
                </a:solidFill>
                <a:latin typeface="Arial Narrow" pitchFamily="34" charset="0"/>
                <a:cs typeface="Times New Roman" pitchFamily="18" charset="0"/>
              </a:rPr>
              <a:t>исторически сложившаяся на определенной территории совокупность людей, обладающих общностью культуры, языка и осознающих свое единство</a:t>
            </a:r>
            <a:endParaRPr lang="ru-RU" sz="2800" dirty="0">
              <a:latin typeface="Arial Narrow" pitchFamily="34" charset="0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611560" y="3212976"/>
            <a:ext cx="8001000" cy="3006080"/>
          </a:xfrm>
          <a:prstGeom prst="rect">
            <a:avLst/>
          </a:prstGeom>
        </p:spPr>
        <p:txBody>
          <a:bodyPr/>
          <a:lstStyle/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Язык;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Религия;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Материальная и духовная культура;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Общность происхождения;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Общность исторической судьбы;</a:t>
            </a:r>
          </a:p>
          <a:p>
            <a:pPr marL="514350" marR="0" lvl="0" indent="-514350" algn="l" defTabSz="914400" rtl="0" eaLnBrk="1" fontAlgn="base" latinLnBrk="0" hangingPunct="1">
              <a:lnSpc>
                <a:spcPct val="100000"/>
              </a:lnSpc>
              <a:spcAft>
                <a:spcPct val="0"/>
              </a:spcAft>
              <a:buClr>
                <a:schemeClr val="accent2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3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</a:rPr>
              <a:t>Общие черты психологического склада.</a:t>
            </a:r>
            <a:endParaRPr kumimoji="0" lang="ru-RU" sz="30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67544" y="2276872"/>
            <a:ext cx="8153400" cy="730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hangingPunct="1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ПРИЗНАКИ ЭТНОСА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9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920"/>
          <a:stretch>
            <a:fillRect/>
          </a:stretch>
        </p:blipFill>
        <p:spPr bwMode="auto">
          <a:xfrm>
            <a:off x="251520" y="188641"/>
            <a:ext cx="8640960" cy="65226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539552" y="260648"/>
            <a:ext cx="8153400" cy="7306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 hangingPunct="1"/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ЭТНИЧЕСКИЕ  ОБЩНОСТИ</a:t>
            </a:r>
            <a:endParaRPr lang="ru-RU" sz="4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251520" y="1196752"/>
          <a:ext cx="8643998" cy="21602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4" descr="Картинка 48 из 4852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372200" y="3212976"/>
            <a:ext cx="2363000" cy="3174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Picture 2" descr="Картинка 3 из 16068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3528" y="3140968"/>
            <a:ext cx="2304256" cy="33843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 rotWithShape="1">
          <a:blip r:embed="rId11" cstate="email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/>
        </p:blipFill>
        <p:spPr bwMode="auto">
          <a:xfrm>
            <a:off x="2843808" y="3501008"/>
            <a:ext cx="3293813" cy="26461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179512" y="260648"/>
            <a:ext cx="8657654" cy="3168650"/>
          </a:xfrm>
          <a:prstGeom prst="rect">
            <a:avLst/>
          </a:prstGeom>
        </p:spPr>
        <p:txBody>
          <a:bodyPr/>
          <a:lstStyle/>
          <a:p>
            <a:pPr marL="1611313" indent="-1611313" algn="just">
              <a:spcAft>
                <a:spcPts val="1425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РОД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solidFill>
                  <a:srgbClr val="000000"/>
                </a:solidFill>
              </a:rPr>
              <a:t>– </a:t>
            </a:r>
            <a:r>
              <a:rPr lang="ru-RU" sz="2800" dirty="0">
                <a:solidFill>
                  <a:srgbClr val="000000"/>
                </a:solidFill>
                <a:latin typeface="Arial Narrow" pitchFamily="34" charset="0"/>
              </a:rPr>
              <a:t>группа кровных родственников, ведущих свое происхождение по одной линии (материнской или отцовской) и осознающие себя потомками общего предка (реального или мифического).</a:t>
            </a:r>
          </a:p>
          <a:p>
            <a:pPr marL="1611313" indent="-1611313" algn="just">
              <a:spcAft>
                <a:spcPts val="1425"/>
              </a:spcAft>
            </a:pP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ПЛЕМЯ</a:t>
            </a:r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Arial Narrow" pitchFamily="34" charset="0"/>
              </a:rPr>
              <a:t>– </a:t>
            </a:r>
            <a:r>
              <a:rPr lang="ru-RU" sz="2800" dirty="0">
                <a:solidFill>
                  <a:srgbClr val="000000"/>
                </a:solidFill>
                <a:latin typeface="Arial Narrow" pitchFamily="34" charset="0"/>
              </a:rPr>
              <a:t>объединение нескольких родов на основе кровнородственных связей. </a:t>
            </a:r>
          </a:p>
        </p:txBody>
      </p:sp>
      <p:pic>
        <p:nvPicPr>
          <p:cNvPr id="12" name="Picture 2" descr="Картинка 1 из 4852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3645024"/>
            <a:ext cx="6480720" cy="29523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Профиль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Профиль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Техниче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офиль 1">
        <a:dk1>
          <a:srgbClr val="A50021"/>
        </a:dk1>
        <a:lt1>
          <a:srgbClr val="FFFFFF"/>
        </a:lt1>
        <a:dk2>
          <a:srgbClr val="800000"/>
        </a:dk2>
        <a:lt2>
          <a:srgbClr val="FFFFFF"/>
        </a:lt2>
        <a:accent1>
          <a:srgbClr val="FF9900"/>
        </a:accent1>
        <a:accent2>
          <a:srgbClr val="FF3300"/>
        </a:accent2>
        <a:accent3>
          <a:srgbClr val="C0AAAA"/>
        </a:accent3>
        <a:accent4>
          <a:srgbClr val="DADADA"/>
        </a:accent4>
        <a:accent5>
          <a:srgbClr val="FFCAAA"/>
        </a:accent5>
        <a:accent6>
          <a:srgbClr val="E72D00"/>
        </a:accent6>
        <a:hlink>
          <a:srgbClr val="FFFFCC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2">
        <a:dk1>
          <a:srgbClr val="3C001E"/>
        </a:dk1>
        <a:lt1>
          <a:srgbClr val="FFFFFF"/>
        </a:lt1>
        <a:dk2>
          <a:srgbClr val="51072E"/>
        </a:dk2>
        <a:lt2>
          <a:srgbClr val="FFFFFF"/>
        </a:lt2>
        <a:accent1>
          <a:srgbClr val="89A38F"/>
        </a:accent1>
        <a:accent2>
          <a:srgbClr val="666699"/>
        </a:accent2>
        <a:accent3>
          <a:srgbClr val="B3AAAD"/>
        </a:accent3>
        <a:accent4>
          <a:srgbClr val="DADADA"/>
        </a:accent4>
        <a:accent5>
          <a:srgbClr val="C4CEC6"/>
        </a:accent5>
        <a:accent6>
          <a:srgbClr val="5C5C8A"/>
        </a:accent6>
        <a:hlink>
          <a:srgbClr val="80800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3">
        <a:dk1>
          <a:srgbClr val="333333"/>
        </a:dk1>
        <a:lt1>
          <a:srgbClr val="FFFFFF"/>
        </a:lt1>
        <a:dk2>
          <a:srgbClr val="000000"/>
        </a:dk2>
        <a:lt2>
          <a:srgbClr val="FFFFFF"/>
        </a:lt2>
        <a:accent1>
          <a:srgbClr val="3399FF"/>
        </a:accent1>
        <a:accent2>
          <a:srgbClr val="CC0000"/>
        </a:accent2>
        <a:accent3>
          <a:srgbClr val="AAAAAA"/>
        </a:accent3>
        <a:accent4>
          <a:srgbClr val="DADADA"/>
        </a:accent4>
        <a:accent5>
          <a:srgbClr val="ADCAFF"/>
        </a:accent5>
        <a:accent6>
          <a:srgbClr val="B90000"/>
        </a:accent6>
        <a:hlink>
          <a:srgbClr val="666699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4">
        <a:dk1>
          <a:srgbClr val="4B3D1B"/>
        </a:dk1>
        <a:lt1>
          <a:srgbClr val="FFFFFF"/>
        </a:lt1>
        <a:dk2>
          <a:srgbClr val="330000"/>
        </a:dk2>
        <a:lt2>
          <a:srgbClr val="FFFFFF"/>
        </a:lt2>
        <a:accent1>
          <a:srgbClr val="CC9900"/>
        </a:accent1>
        <a:accent2>
          <a:srgbClr val="CC6600"/>
        </a:accent2>
        <a:accent3>
          <a:srgbClr val="ADAA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666699"/>
        </a:hlink>
        <a:folHlink>
          <a:srgbClr val="CC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5">
        <a:dk1>
          <a:srgbClr val="006666"/>
        </a:dk1>
        <a:lt1>
          <a:srgbClr val="FFFFFF"/>
        </a:lt1>
        <a:dk2>
          <a:srgbClr val="003366"/>
        </a:dk2>
        <a:lt2>
          <a:srgbClr val="FFFFFF"/>
        </a:lt2>
        <a:accent1>
          <a:srgbClr val="0099CC"/>
        </a:accent1>
        <a:accent2>
          <a:srgbClr val="6666FF"/>
        </a:accent2>
        <a:accent3>
          <a:srgbClr val="AAADB8"/>
        </a:accent3>
        <a:accent4>
          <a:srgbClr val="DADADA"/>
        </a:accent4>
        <a:accent5>
          <a:srgbClr val="AACAE2"/>
        </a:accent5>
        <a:accent6>
          <a:srgbClr val="5C5CE7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6">
        <a:dk1>
          <a:srgbClr val="003366"/>
        </a:dk1>
        <a:lt1>
          <a:srgbClr val="FFFFFF"/>
        </a:lt1>
        <a:dk2>
          <a:srgbClr val="006666"/>
        </a:dk2>
        <a:lt2>
          <a:srgbClr val="FFFFFF"/>
        </a:lt2>
        <a:accent1>
          <a:srgbClr val="6699FF"/>
        </a:accent1>
        <a:accent2>
          <a:srgbClr val="00CCFF"/>
        </a:accent2>
        <a:accent3>
          <a:srgbClr val="AAB8B8"/>
        </a:accent3>
        <a:accent4>
          <a:srgbClr val="DADADA"/>
        </a:accent4>
        <a:accent5>
          <a:srgbClr val="B8CAFF"/>
        </a:accent5>
        <a:accent6>
          <a:srgbClr val="00B9E7"/>
        </a:accent6>
        <a:hlink>
          <a:srgbClr val="FFFFCC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7">
        <a:dk1>
          <a:srgbClr val="000000"/>
        </a:dk1>
        <a:lt1>
          <a:srgbClr val="619CB1"/>
        </a:lt1>
        <a:dk2>
          <a:srgbClr val="FFFFFF"/>
        </a:dk2>
        <a:lt2>
          <a:srgbClr val="4E899E"/>
        </a:lt2>
        <a:accent1>
          <a:srgbClr val="FFCC00"/>
        </a:accent1>
        <a:accent2>
          <a:srgbClr val="B6523E"/>
        </a:accent2>
        <a:accent3>
          <a:srgbClr val="B7CBD5"/>
        </a:accent3>
        <a:accent4>
          <a:srgbClr val="000000"/>
        </a:accent4>
        <a:accent5>
          <a:srgbClr val="FFE2AA"/>
        </a:accent5>
        <a:accent6>
          <a:srgbClr val="A54937"/>
        </a:accent6>
        <a:hlink>
          <a:srgbClr val="99CC00"/>
        </a:hlink>
        <a:folHlink>
          <a:srgbClr val="6666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офиль 8">
        <a:dk1>
          <a:srgbClr val="598600"/>
        </a:dk1>
        <a:lt1>
          <a:srgbClr val="FFFFFF"/>
        </a:lt1>
        <a:dk2>
          <a:srgbClr val="336600"/>
        </a:dk2>
        <a:lt2>
          <a:srgbClr val="FFFFFF"/>
        </a:lt2>
        <a:accent1>
          <a:srgbClr val="33CC33"/>
        </a:accent1>
        <a:accent2>
          <a:srgbClr val="99CC00"/>
        </a:accent2>
        <a:accent3>
          <a:srgbClr val="ADB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FFCC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офиль 9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A3B2C1"/>
        </a:accent1>
        <a:accent2>
          <a:srgbClr val="CC0000"/>
        </a:accent2>
        <a:accent3>
          <a:srgbClr val="FFFFFF"/>
        </a:accent3>
        <a:accent4>
          <a:srgbClr val="000000"/>
        </a:accent4>
        <a:accent5>
          <a:srgbClr val="CED5DD"/>
        </a:accent5>
        <a:accent6>
          <a:srgbClr val="B90000"/>
        </a:accent6>
        <a:hlink>
          <a:srgbClr val="336699"/>
        </a:hlink>
        <a:folHlink>
          <a:srgbClr val="0033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27. Социальная структура общества</Template>
  <TotalTime>732</TotalTime>
  <Words>941</Words>
  <Application>Microsoft Office PowerPoint</Application>
  <PresentationFormat>Экран (4:3)</PresentationFormat>
  <Paragraphs>181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Профиль</vt:lpstr>
      <vt:lpstr>НАЦИИ  И  НАЦИОНАЛЬНЫЕ  ОТНОШЕНИЯ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СТАДИИ РАЗВИТИЯ ЭТНОСА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Нации и межнациональные отношения</dc:title>
  <dc:creator>Алик</dc:creator>
  <cp:lastModifiedBy>141114</cp:lastModifiedBy>
  <cp:revision>102</cp:revision>
  <dcterms:created xsi:type="dcterms:W3CDTF">2012-05-21T14:21:22Z</dcterms:created>
  <dcterms:modified xsi:type="dcterms:W3CDTF">2017-12-23T07:32:24Z</dcterms:modified>
</cp:coreProperties>
</file>