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7" r:id="rId3"/>
    <p:sldId id="278" r:id="rId4"/>
    <p:sldId id="293" r:id="rId5"/>
    <p:sldId id="294" r:id="rId6"/>
    <p:sldId id="298" r:id="rId7"/>
    <p:sldId id="300" r:id="rId8"/>
    <p:sldId id="279" r:id="rId9"/>
    <p:sldId id="280" r:id="rId10"/>
    <p:sldId id="301" r:id="rId11"/>
    <p:sldId id="302" r:id="rId12"/>
    <p:sldId id="319" r:id="rId13"/>
    <p:sldId id="308" r:id="rId14"/>
    <p:sldId id="320" r:id="rId15"/>
    <p:sldId id="309" r:id="rId16"/>
    <p:sldId id="264" r:id="rId17"/>
    <p:sldId id="306" r:id="rId18"/>
    <p:sldId id="313" r:id="rId19"/>
    <p:sldId id="307" r:id="rId20"/>
    <p:sldId id="303" r:id="rId21"/>
    <p:sldId id="304" r:id="rId22"/>
    <p:sldId id="269" r:id="rId23"/>
    <p:sldId id="286" r:id="rId24"/>
    <p:sldId id="314" r:id="rId25"/>
    <p:sldId id="287" r:id="rId26"/>
    <p:sldId id="288" r:id="rId27"/>
    <p:sldId id="310" r:id="rId28"/>
    <p:sldId id="311" r:id="rId29"/>
    <p:sldId id="316" r:id="rId30"/>
    <p:sldId id="315" r:id="rId31"/>
    <p:sldId id="317" r:id="rId32"/>
    <p:sldId id="31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143E6-BA72-4D75-A483-BF61B62DDF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0162B-5953-4758-8E48-AB8B6F9F058A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НАРОДНОСТЬ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C23CCE-C9A7-4D91-AA69-032DE4F7FF9C}" type="parTrans" cxnId="{4AB737B7-ECD7-47C9-8FCB-3E580282FBA5}">
      <dgm:prSet/>
      <dgm:spPr/>
      <dgm:t>
        <a:bodyPr/>
        <a:lstStyle/>
        <a:p>
          <a:endParaRPr lang="ru-RU"/>
        </a:p>
      </dgm:t>
    </dgm:pt>
    <dgm:pt modelId="{E36C9351-7215-47E7-AF1B-AA00A1BF4E09}" type="sibTrans" cxnId="{4AB737B7-ECD7-47C9-8FCB-3E580282FBA5}">
      <dgm:prSet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EA7CA54-B7CB-4299-A47E-852B4D77BFCE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ПЛЕМЯ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EAFF14-2B14-4751-BE2F-357B5467812D}" type="sibTrans" cxnId="{6BF2C7A5-47BD-404F-801E-1C08C022BA19}">
      <dgm:prSet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A113865-D0A9-4D8D-B44E-4FA05F2D67C8}" type="parTrans" cxnId="{6BF2C7A5-47BD-404F-801E-1C08C022BA19}">
      <dgm:prSet/>
      <dgm:spPr/>
      <dgm:t>
        <a:bodyPr/>
        <a:lstStyle/>
        <a:p>
          <a:endParaRPr lang="ru-RU"/>
        </a:p>
      </dgm:t>
    </dgm:pt>
    <dgm:pt modelId="{EBC1A97C-51ED-427D-B8BF-EBB62020514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B8E911-069B-4613-A394-75E80CD621F8}" type="sibTrans" cxnId="{D3F4CF75-81F6-41F8-A69C-CD28DB65E2AD}">
      <dgm:prSet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F289AA8-8091-4F3B-8718-05493E971F2D}" type="parTrans" cxnId="{D3F4CF75-81F6-41F8-A69C-CD28DB65E2AD}">
      <dgm:prSet/>
      <dgm:spPr/>
      <dgm:t>
        <a:bodyPr/>
        <a:lstStyle/>
        <a:p>
          <a:endParaRPr lang="ru-RU"/>
        </a:p>
      </dgm:t>
    </dgm:pt>
    <dgm:pt modelId="{14D2992A-E5CF-475C-9086-272BB65F6A2E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НАЦИЯ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FE4CDE6-5FF7-4D52-9BE0-A2A45C2AEBBA}" type="parTrans" cxnId="{4F01A0F3-B751-41BD-8BC3-2F927FD8707E}">
      <dgm:prSet/>
      <dgm:spPr/>
      <dgm:t>
        <a:bodyPr/>
        <a:lstStyle/>
        <a:p>
          <a:endParaRPr lang="ru-RU"/>
        </a:p>
      </dgm:t>
    </dgm:pt>
    <dgm:pt modelId="{C6E2F6FE-FA4B-4A45-9682-05D981AFCE5B}" type="sibTrans" cxnId="{4F01A0F3-B751-41BD-8BC3-2F927FD8707E}">
      <dgm:prSet/>
      <dgm:spPr/>
      <dgm:t>
        <a:bodyPr/>
        <a:lstStyle/>
        <a:p>
          <a:endParaRPr lang="ru-RU"/>
        </a:p>
      </dgm:t>
    </dgm:pt>
    <dgm:pt modelId="{D7FA2F55-359F-4C4A-9815-C7F898374CE3}" type="pres">
      <dgm:prSet presAssocID="{9A2143E6-BA72-4D75-A483-BF61B62DDF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CC901-B208-4507-AA0C-C855C3E195A6}" type="pres">
      <dgm:prSet presAssocID="{EBC1A97C-51ED-427D-B8BF-EBB6202051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2FBD5-B532-4F8B-B852-4142F3EDD11F}" type="pres">
      <dgm:prSet presAssocID="{33B8E911-069B-4613-A394-75E80CD621F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105F053-5C29-4223-9C2C-E6AFF13A730B}" type="pres">
      <dgm:prSet presAssocID="{33B8E911-069B-4613-A394-75E80CD621F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50BBCED-A328-4FDA-BF1B-2595FF6784C7}" type="pres">
      <dgm:prSet presAssocID="{FEA7CA54-B7CB-4299-A47E-852B4D77BF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5A07-9482-4539-9986-03EC3D216209}" type="pres">
      <dgm:prSet presAssocID="{5DEAFF14-2B14-4751-BE2F-357B5467812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DBD0513-CFFA-4EE5-8810-3A3FCF059306}" type="pres">
      <dgm:prSet presAssocID="{5DEAFF14-2B14-4751-BE2F-357B5467812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750401C-CA12-4BFF-B4D0-57FA1BAD9FBC}" type="pres">
      <dgm:prSet presAssocID="{1630162B-5953-4758-8E48-AB8B6F9F05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02F81-7891-4F17-AA7B-DD76F56C455F}" type="pres">
      <dgm:prSet presAssocID="{E36C9351-7215-47E7-AF1B-AA00A1BF4E0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21FBF8D-9916-4436-BD3A-2B299FAF5AAA}" type="pres">
      <dgm:prSet presAssocID="{E36C9351-7215-47E7-AF1B-AA00A1BF4E0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5C4A6CC-4002-497C-86AC-C72C9BFFDCA2}" type="pres">
      <dgm:prSet presAssocID="{14D2992A-E5CF-475C-9086-272BB65F6A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FDF06-904F-4D33-BB49-777BF34E1AE7}" type="presOf" srcId="{5DEAFF14-2B14-4751-BE2F-357B5467812D}" destId="{BDF75A07-9482-4539-9986-03EC3D216209}" srcOrd="0" destOrd="0" presId="urn:microsoft.com/office/officeart/2005/8/layout/process1"/>
    <dgm:cxn modelId="{19FF5ECA-7ADC-48E4-8877-8D4CACA79CA9}" type="presOf" srcId="{FEA7CA54-B7CB-4299-A47E-852B4D77BFCE}" destId="{D50BBCED-A328-4FDA-BF1B-2595FF6784C7}" srcOrd="0" destOrd="0" presId="urn:microsoft.com/office/officeart/2005/8/layout/process1"/>
    <dgm:cxn modelId="{E9739D06-0D77-49EF-A685-B593F7593BC8}" type="presOf" srcId="{14D2992A-E5CF-475C-9086-272BB65F6A2E}" destId="{C5C4A6CC-4002-497C-86AC-C72C9BFFDCA2}" srcOrd="0" destOrd="0" presId="urn:microsoft.com/office/officeart/2005/8/layout/process1"/>
    <dgm:cxn modelId="{D3F4CF75-81F6-41F8-A69C-CD28DB65E2AD}" srcId="{9A2143E6-BA72-4D75-A483-BF61B62DDF47}" destId="{EBC1A97C-51ED-427D-B8BF-EBB620205140}" srcOrd="0" destOrd="0" parTransId="{5F289AA8-8091-4F3B-8718-05493E971F2D}" sibTransId="{33B8E911-069B-4613-A394-75E80CD621F8}"/>
    <dgm:cxn modelId="{7C1E0986-2542-413E-AA47-14C08CF6B15D}" type="presOf" srcId="{33B8E911-069B-4613-A394-75E80CD621F8}" destId="{6762FBD5-B532-4F8B-B852-4142F3EDD11F}" srcOrd="0" destOrd="0" presId="urn:microsoft.com/office/officeart/2005/8/layout/process1"/>
    <dgm:cxn modelId="{EA85BC48-4C41-4517-BD6A-3874393FB346}" type="presOf" srcId="{5DEAFF14-2B14-4751-BE2F-357B5467812D}" destId="{7DBD0513-CFFA-4EE5-8810-3A3FCF059306}" srcOrd="1" destOrd="0" presId="urn:microsoft.com/office/officeart/2005/8/layout/process1"/>
    <dgm:cxn modelId="{6BF2C7A5-47BD-404F-801E-1C08C022BA19}" srcId="{9A2143E6-BA72-4D75-A483-BF61B62DDF47}" destId="{FEA7CA54-B7CB-4299-A47E-852B4D77BFCE}" srcOrd="1" destOrd="0" parTransId="{BA113865-D0A9-4D8D-B44E-4FA05F2D67C8}" sibTransId="{5DEAFF14-2B14-4751-BE2F-357B5467812D}"/>
    <dgm:cxn modelId="{062DD334-B76B-4C45-ACEE-C256B99E6719}" type="presOf" srcId="{E36C9351-7215-47E7-AF1B-AA00A1BF4E09}" destId="{85602F81-7891-4F17-AA7B-DD76F56C455F}" srcOrd="0" destOrd="0" presId="urn:microsoft.com/office/officeart/2005/8/layout/process1"/>
    <dgm:cxn modelId="{4F01A0F3-B751-41BD-8BC3-2F927FD8707E}" srcId="{9A2143E6-BA72-4D75-A483-BF61B62DDF47}" destId="{14D2992A-E5CF-475C-9086-272BB65F6A2E}" srcOrd="3" destOrd="0" parTransId="{1FE4CDE6-5FF7-4D52-9BE0-A2A45C2AEBBA}" sibTransId="{C6E2F6FE-FA4B-4A45-9682-05D981AFCE5B}"/>
    <dgm:cxn modelId="{CC626580-0C59-414A-9950-C6E5460E4620}" type="presOf" srcId="{33B8E911-069B-4613-A394-75E80CD621F8}" destId="{7105F053-5C29-4223-9C2C-E6AFF13A730B}" srcOrd="1" destOrd="0" presId="urn:microsoft.com/office/officeart/2005/8/layout/process1"/>
    <dgm:cxn modelId="{4AB737B7-ECD7-47C9-8FCB-3E580282FBA5}" srcId="{9A2143E6-BA72-4D75-A483-BF61B62DDF47}" destId="{1630162B-5953-4758-8E48-AB8B6F9F058A}" srcOrd="2" destOrd="0" parTransId="{D0C23CCE-C9A7-4D91-AA69-032DE4F7FF9C}" sibTransId="{E36C9351-7215-47E7-AF1B-AA00A1BF4E09}"/>
    <dgm:cxn modelId="{98C7ACFA-E73F-485B-BF83-B76C33920CBA}" type="presOf" srcId="{9A2143E6-BA72-4D75-A483-BF61B62DDF47}" destId="{D7FA2F55-359F-4C4A-9815-C7F898374CE3}" srcOrd="0" destOrd="0" presId="urn:microsoft.com/office/officeart/2005/8/layout/process1"/>
    <dgm:cxn modelId="{87F60D7B-3070-42D7-87FC-A2274015A9EE}" type="presOf" srcId="{E36C9351-7215-47E7-AF1B-AA00A1BF4E09}" destId="{021FBF8D-9916-4436-BD3A-2B299FAF5AAA}" srcOrd="1" destOrd="0" presId="urn:microsoft.com/office/officeart/2005/8/layout/process1"/>
    <dgm:cxn modelId="{0E832299-DAF6-4863-A87F-EDFA3D0C0425}" type="presOf" srcId="{1630162B-5953-4758-8E48-AB8B6F9F058A}" destId="{6750401C-CA12-4BFF-B4D0-57FA1BAD9FBC}" srcOrd="0" destOrd="0" presId="urn:microsoft.com/office/officeart/2005/8/layout/process1"/>
    <dgm:cxn modelId="{CF1C7E7D-5A55-4494-B222-255A8D9EF1DE}" type="presOf" srcId="{EBC1A97C-51ED-427D-B8BF-EBB620205140}" destId="{DB2CC901-B208-4507-AA0C-C855C3E195A6}" srcOrd="0" destOrd="0" presId="urn:microsoft.com/office/officeart/2005/8/layout/process1"/>
    <dgm:cxn modelId="{9447AF26-7CC2-43F4-B668-650CF9142F99}" type="presParOf" srcId="{D7FA2F55-359F-4C4A-9815-C7F898374CE3}" destId="{DB2CC901-B208-4507-AA0C-C855C3E195A6}" srcOrd="0" destOrd="0" presId="urn:microsoft.com/office/officeart/2005/8/layout/process1"/>
    <dgm:cxn modelId="{EF43E25E-4E54-4427-98CE-75C9E742A629}" type="presParOf" srcId="{D7FA2F55-359F-4C4A-9815-C7F898374CE3}" destId="{6762FBD5-B532-4F8B-B852-4142F3EDD11F}" srcOrd="1" destOrd="0" presId="urn:microsoft.com/office/officeart/2005/8/layout/process1"/>
    <dgm:cxn modelId="{FFE60A78-667F-4310-8D21-D8348292D771}" type="presParOf" srcId="{6762FBD5-B532-4F8B-B852-4142F3EDD11F}" destId="{7105F053-5C29-4223-9C2C-E6AFF13A730B}" srcOrd="0" destOrd="0" presId="urn:microsoft.com/office/officeart/2005/8/layout/process1"/>
    <dgm:cxn modelId="{0FC77985-92F4-495B-AE84-6B38BB39A5D5}" type="presParOf" srcId="{D7FA2F55-359F-4C4A-9815-C7F898374CE3}" destId="{D50BBCED-A328-4FDA-BF1B-2595FF6784C7}" srcOrd="2" destOrd="0" presId="urn:microsoft.com/office/officeart/2005/8/layout/process1"/>
    <dgm:cxn modelId="{0712E2CD-EBA8-4317-BC96-E213DA1ACAA5}" type="presParOf" srcId="{D7FA2F55-359F-4C4A-9815-C7F898374CE3}" destId="{BDF75A07-9482-4539-9986-03EC3D216209}" srcOrd="3" destOrd="0" presId="urn:microsoft.com/office/officeart/2005/8/layout/process1"/>
    <dgm:cxn modelId="{E6AC23B6-E7B3-42FC-B077-036F30F1566B}" type="presParOf" srcId="{BDF75A07-9482-4539-9986-03EC3D216209}" destId="{7DBD0513-CFFA-4EE5-8810-3A3FCF059306}" srcOrd="0" destOrd="0" presId="urn:microsoft.com/office/officeart/2005/8/layout/process1"/>
    <dgm:cxn modelId="{2F49A4B8-A149-4E30-A9AB-7915A9CF3CEA}" type="presParOf" srcId="{D7FA2F55-359F-4C4A-9815-C7F898374CE3}" destId="{6750401C-CA12-4BFF-B4D0-57FA1BAD9FBC}" srcOrd="4" destOrd="0" presId="urn:microsoft.com/office/officeart/2005/8/layout/process1"/>
    <dgm:cxn modelId="{56C5F446-728A-4C0F-9EE2-7985EDB6D5CA}" type="presParOf" srcId="{D7FA2F55-359F-4C4A-9815-C7F898374CE3}" destId="{85602F81-7891-4F17-AA7B-DD76F56C455F}" srcOrd="5" destOrd="0" presId="urn:microsoft.com/office/officeart/2005/8/layout/process1"/>
    <dgm:cxn modelId="{3067DE87-297C-4775-9418-836B3E8E7BFF}" type="presParOf" srcId="{85602F81-7891-4F17-AA7B-DD76F56C455F}" destId="{021FBF8D-9916-4436-BD3A-2B299FAF5AAA}" srcOrd="0" destOrd="0" presId="urn:microsoft.com/office/officeart/2005/8/layout/process1"/>
    <dgm:cxn modelId="{412D90A2-555B-48E2-8D6F-4249ADEC7669}" type="presParOf" srcId="{D7FA2F55-359F-4C4A-9815-C7F898374CE3}" destId="{C5C4A6CC-4002-497C-86AC-C72C9BFFDCA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CC901-B208-4507-AA0C-C855C3E195A6}">
      <dsp:nvSpPr>
        <dsp:cNvPr id="0" name=""/>
        <dsp:cNvSpPr/>
      </dsp:nvSpPr>
      <dsp:spPr>
        <a:xfrm>
          <a:off x="8015" y="582352"/>
          <a:ext cx="1659224" cy="9955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РОД</a:t>
          </a:r>
          <a:endParaRPr lang="ru-RU" sz="2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15" y="582352"/>
        <a:ext cx="1659224" cy="995534"/>
      </dsp:txXfrm>
    </dsp:sp>
    <dsp:sp modelId="{6762FBD5-B532-4F8B-B852-4142F3EDD11F}">
      <dsp:nvSpPr>
        <dsp:cNvPr id="0" name=""/>
        <dsp:cNvSpPr/>
      </dsp:nvSpPr>
      <dsp:spPr>
        <a:xfrm>
          <a:off x="1833162" y="874376"/>
          <a:ext cx="351755" cy="4114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33162" y="874376"/>
        <a:ext cx="351755" cy="411487"/>
      </dsp:txXfrm>
    </dsp:sp>
    <dsp:sp modelId="{D50BBCED-A328-4FDA-BF1B-2595FF6784C7}">
      <dsp:nvSpPr>
        <dsp:cNvPr id="0" name=""/>
        <dsp:cNvSpPr/>
      </dsp:nvSpPr>
      <dsp:spPr>
        <a:xfrm>
          <a:off x="2330929" y="582352"/>
          <a:ext cx="1659224" cy="9955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ПЛЕМЯ</a:t>
          </a:r>
          <a:endParaRPr lang="ru-RU" sz="2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0929" y="582352"/>
        <a:ext cx="1659224" cy="995534"/>
      </dsp:txXfrm>
    </dsp:sp>
    <dsp:sp modelId="{BDF75A07-9482-4539-9986-03EC3D216209}">
      <dsp:nvSpPr>
        <dsp:cNvPr id="0" name=""/>
        <dsp:cNvSpPr/>
      </dsp:nvSpPr>
      <dsp:spPr>
        <a:xfrm>
          <a:off x="4156076" y="874376"/>
          <a:ext cx="351755" cy="4114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156076" y="874376"/>
        <a:ext cx="351755" cy="411487"/>
      </dsp:txXfrm>
    </dsp:sp>
    <dsp:sp modelId="{6750401C-CA12-4BFF-B4D0-57FA1BAD9FBC}">
      <dsp:nvSpPr>
        <dsp:cNvPr id="0" name=""/>
        <dsp:cNvSpPr/>
      </dsp:nvSpPr>
      <dsp:spPr>
        <a:xfrm>
          <a:off x="4653843" y="582352"/>
          <a:ext cx="1659224" cy="9955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НАРОДНОСТЬ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3843" y="582352"/>
        <a:ext cx="1659224" cy="995534"/>
      </dsp:txXfrm>
    </dsp:sp>
    <dsp:sp modelId="{85602F81-7891-4F17-AA7B-DD76F56C455F}">
      <dsp:nvSpPr>
        <dsp:cNvPr id="0" name=""/>
        <dsp:cNvSpPr/>
      </dsp:nvSpPr>
      <dsp:spPr>
        <a:xfrm>
          <a:off x="6478990" y="874376"/>
          <a:ext cx="351755" cy="41148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478990" y="874376"/>
        <a:ext cx="351755" cy="411487"/>
      </dsp:txXfrm>
    </dsp:sp>
    <dsp:sp modelId="{C5C4A6CC-4002-497C-86AC-C72C9BFFDCA2}">
      <dsp:nvSpPr>
        <dsp:cNvPr id="0" name=""/>
        <dsp:cNvSpPr/>
      </dsp:nvSpPr>
      <dsp:spPr>
        <a:xfrm>
          <a:off x="6976758" y="582352"/>
          <a:ext cx="1659224" cy="99553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НАЦИЯ</a:t>
          </a:r>
          <a:endParaRPr lang="ru-RU" sz="2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76758" y="582352"/>
        <a:ext cx="1659224" cy="995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F876-031E-4CEC-86BF-A68C092334CB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91C25-5CE5-4C7A-9606-9272ED705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9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23.12.2017</a:t>
            </a:fld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azetang.ru/uploads/posts/2010-01/1264683509_nacii1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vbgregion.ru/html/upload/45dc3ba2e629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indostan.ru/indiya/foto-video/3253/5017_1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img-fotki.yandex.ru/get/10/kirafet.0/0_4b37_ff815c3b_X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odnik.3dn.ru/_fr/0/542459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a\Мои документы\Мои рисунки\шаблоны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27"/>
            <a:ext cx="9180369" cy="68847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140968"/>
            <a:ext cx="54006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НАЦИИ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НАЦИОНАЛЬНЫЕ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ОТНОШЕНИЯ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115616" y="1340768"/>
            <a:ext cx="6984776" cy="1001266"/>
          </a:xfrm>
          <a:prstGeom prst="wedgeRectCallout">
            <a:avLst>
              <a:gd name="adj1" fmla="val 7529"/>
              <a:gd name="adj2" fmla="val 9408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hangingPunct="1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возникла на основе территориальных, соседских связей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51520" y="2852936"/>
            <a:ext cx="8568952" cy="1512168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Arial Narrow" pitchFamily="34" charset="0"/>
              </a:rPr>
              <a:t>исторически сложившаяся общность людей, </a:t>
            </a:r>
            <a:endParaRPr lang="ru-RU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имеющая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</a:rPr>
              <a:t>свой язык, территорию, культуру, </a:t>
            </a:r>
            <a:endParaRPr lang="ru-RU" sz="2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зарождающиеся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</a:rPr>
              <a:t>экономические связи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3568" y="5085184"/>
            <a:ext cx="7575227" cy="1152128"/>
          </a:xfrm>
          <a:prstGeom prst="wedgeRoundRectCallout">
            <a:avLst>
              <a:gd name="adj1" fmla="val 7905"/>
              <a:gd name="adj2" fmla="val -10671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hangingPunct="1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Народности формировались на протяжении рабовладельческого и феодального обществ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НАРОДНОСТЬ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572000" y="260648"/>
            <a:ext cx="3888432" cy="1224136"/>
          </a:xfrm>
          <a:prstGeom prst="wedgeRectCallout">
            <a:avLst>
              <a:gd name="adj1" fmla="val -80718"/>
              <a:gd name="adj2" fmla="val -1979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hangingPunct="1"/>
            <a:r>
              <a:rPr lang="ru-RU" sz="2400" dirty="0">
                <a:latin typeface="Arial Narrow" pitchFamily="34" charset="0"/>
              </a:rPr>
              <a:t>возникли на базе становления общности экономической жизни людей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700808"/>
            <a:ext cx="8064896" cy="2016224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000" dirty="0" smtClean="0">
                <a:solidFill>
                  <a:srgbClr val="000000"/>
                </a:solidFill>
                <a:latin typeface="Arial Narrow" pitchFamily="34" charset="0"/>
              </a:rPr>
              <a:t>высшая </a:t>
            </a:r>
            <a:r>
              <a:rPr lang="ru-RU" sz="3000" dirty="0">
                <a:solidFill>
                  <a:srgbClr val="000000"/>
                </a:solidFill>
                <a:latin typeface="Arial Narrow" pitchFamily="34" charset="0"/>
              </a:rPr>
              <a:t>форма этнической общности людей, характеризующаяся единством территории, экономической жизни, исторического пути, языка, культуры, этнического самосознания</a:t>
            </a:r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251520" y="4437112"/>
            <a:ext cx="8208912" cy="1008633"/>
          </a:xfrm>
          <a:prstGeom prst="borderCallout3">
            <a:avLst>
              <a:gd name="adj1" fmla="val -2186"/>
              <a:gd name="adj2" fmla="val 586"/>
              <a:gd name="adj3" fmla="val -26649"/>
              <a:gd name="adj4" fmla="val 3877"/>
              <a:gd name="adj5" fmla="val -56778"/>
              <a:gd name="adj6" fmla="val 7597"/>
              <a:gd name="adj7" fmla="val -71082"/>
              <a:gd name="adj8" fmla="val 980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hangingPunct="1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Национальное самосознание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– </a:t>
            </a:r>
            <a:endParaRPr lang="ru-RU" sz="2400" dirty="0" smtClean="0">
              <a:latin typeface="Arial Narrow" pitchFamily="34" charset="0"/>
            </a:endParaRPr>
          </a:p>
          <a:p>
            <a:pPr algn="ctr" hangingPunct="1"/>
            <a:r>
              <a:rPr lang="ru-RU" sz="2400" dirty="0" smtClean="0">
                <a:latin typeface="Arial Narrow" pitchFamily="34" charset="0"/>
              </a:rPr>
              <a:t>сознательное </a:t>
            </a:r>
            <a:r>
              <a:rPr lang="ru-RU" sz="2400" dirty="0">
                <a:latin typeface="Arial Narrow" pitchFamily="34" charset="0"/>
              </a:rPr>
              <a:t>отнесение себя к той или иной нации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5661248"/>
            <a:ext cx="15621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hangingPunct="1"/>
            <a:r>
              <a:rPr lang="ru-RU" sz="2000" dirty="0">
                <a:latin typeface="Arial Narrow" pitchFamily="34" charset="0"/>
              </a:rPr>
              <a:t>историческая</a:t>
            </a:r>
          </a:p>
          <a:p>
            <a:pPr algn="ctr" hangingPunct="1"/>
            <a:r>
              <a:rPr lang="ru-RU" sz="2000" dirty="0">
                <a:latin typeface="Arial Narrow" pitchFamily="34" charset="0"/>
              </a:rPr>
              <a:t>память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051720" y="5949280"/>
            <a:ext cx="1512168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hangingPunct="1"/>
            <a:r>
              <a:rPr lang="ru-RU" sz="2000" dirty="0">
                <a:latin typeface="Arial Narrow" pitchFamily="34" charset="0"/>
              </a:rPr>
              <a:t>родной</a:t>
            </a:r>
          </a:p>
          <a:p>
            <a:pPr algn="ctr" hangingPunct="1"/>
            <a:r>
              <a:rPr lang="ru-RU" sz="2000" dirty="0">
                <a:latin typeface="Arial Narrow" pitchFamily="34" charset="0"/>
              </a:rPr>
              <a:t>язык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779912" y="5661248"/>
            <a:ext cx="15621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hangingPunct="1"/>
            <a:r>
              <a:rPr lang="ru-RU" sz="2000" dirty="0">
                <a:latin typeface="Arial Narrow" pitchFamily="34" charset="0"/>
              </a:rPr>
              <a:t>традиции и</a:t>
            </a:r>
          </a:p>
          <a:p>
            <a:pPr algn="ctr" hangingPunct="1"/>
            <a:r>
              <a:rPr lang="ru-RU" sz="2000" dirty="0">
                <a:latin typeface="Arial Narrow" pitchFamily="34" charset="0"/>
              </a:rPr>
              <a:t>обычаи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508104" y="5949280"/>
            <a:ext cx="165735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hangingPunct="1"/>
            <a:r>
              <a:rPr lang="ru-RU" sz="2000" dirty="0">
                <a:latin typeface="Arial Narrow" pitchFamily="34" charset="0"/>
              </a:rPr>
              <a:t>национальное</a:t>
            </a:r>
          </a:p>
          <a:p>
            <a:pPr algn="ctr" hangingPunct="1"/>
            <a:r>
              <a:rPr lang="ru-RU" sz="2000" dirty="0">
                <a:latin typeface="Arial Narrow" pitchFamily="34" charset="0"/>
              </a:rPr>
              <a:t>достоинство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380312" y="5661248"/>
            <a:ext cx="1562100" cy="7207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hangingPunct="1"/>
            <a:r>
              <a:rPr lang="ru-RU" sz="2000" dirty="0">
                <a:latin typeface="Arial Narrow" pitchFamily="34" charset="0"/>
              </a:rPr>
              <a:t>патриотизм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500063" y="333375"/>
            <a:ext cx="8215312" cy="928688"/>
          </a:xfrm>
          <a:prstGeom prst="wedgeRectCallout">
            <a:avLst>
              <a:gd name="adj1" fmla="val 4185"/>
              <a:gd name="adj2" fmla="val 9714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hangingPunct="1"/>
            <a:r>
              <a:rPr lang="ru-RU" sz="2800" dirty="0">
                <a:latin typeface="Arial Narrow" pitchFamily="34" charset="0"/>
              </a:rPr>
              <a:t>В России более </a:t>
            </a: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100</a:t>
            </a:r>
            <a:r>
              <a:rPr lang="ru-RU" sz="2800" dirty="0">
                <a:latin typeface="Arial Narrow" pitchFamily="34" charset="0"/>
              </a:rPr>
              <a:t> этносов, в том числе около </a:t>
            </a:r>
            <a:r>
              <a:rPr lang="ru-RU" sz="2800" b="1" dirty="0">
                <a:solidFill>
                  <a:srgbClr val="FF0000"/>
                </a:solidFill>
                <a:latin typeface="Arial Narrow" pitchFamily="34" charset="0"/>
              </a:rPr>
              <a:t>30</a:t>
            </a:r>
            <a:r>
              <a:rPr lang="ru-RU" sz="2800" dirty="0">
                <a:latin typeface="Arial Narrow" pitchFamily="34" charset="0"/>
              </a:rPr>
              <a:t> наций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79512" y="1762125"/>
            <a:ext cx="8712968" cy="11628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hangingPunct="1"/>
            <a:r>
              <a:rPr lang="ru-RU" sz="2600" b="1" dirty="0">
                <a:solidFill>
                  <a:srgbClr val="FF0000"/>
                </a:solidFill>
                <a:latin typeface="Arial Narrow" pitchFamily="34" charset="0"/>
              </a:rPr>
              <a:t>Национальный вопрос</a:t>
            </a:r>
            <a:r>
              <a:rPr lang="ru-RU" sz="2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600" dirty="0">
                <a:latin typeface="Arial Narrow" pitchFamily="34" charset="0"/>
              </a:rPr>
              <a:t>– вопрос об освобождении угнетенных </a:t>
            </a:r>
          </a:p>
          <a:p>
            <a:pPr algn="ctr" hangingPunct="1"/>
            <a:r>
              <a:rPr lang="ru-RU" sz="2600" dirty="0">
                <a:latin typeface="Arial Narrow" pitchFamily="34" charset="0"/>
              </a:rPr>
              <a:t>народов, их самоопределения и преодоления этнического </a:t>
            </a:r>
          </a:p>
          <a:p>
            <a:pPr algn="ctr" hangingPunct="1"/>
            <a:r>
              <a:rPr lang="ru-RU" sz="2600" dirty="0">
                <a:latin typeface="Arial Narrow" pitchFamily="34" charset="0"/>
              </a:rPr>
              <a:t>неравенства. </a:t>
            </a:r>
          </a:p>
        </p:txBody>
      </p:sp>
      <p:pic>
        <p:nvPicPr>
          <p:cNvPr id="4" name="Picture 2" descr="Картинка 8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3060973" cy="322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6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6"/>
            <a:ext cx="424847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871543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НАЦИОНАЛЬНОЙ ПОЛИТИКИ РОССИИ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C:\Documents and Settings\marina\Мои документы\Мои рисунки\шаблоны\Рисунок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Picture 4" descr="ag00317_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013176"/>
              <a:ext cx="1178026" cy="1514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ag00317_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020272" y="4941168"/>
              <a:ext cx="1178026" cy="1514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Заголовок 2"/>
          <p:cNvSpPr txBox="1">
            <a:spLocks/>
          </p:cNvSpPr>
          <p:nvPr/>
        </p:nvSpPr>
        <p:spPr>
          <a:xfrm>
            <a:off x="683568" y="1412776"/>
            <a:ext cx="8001000" cy="8199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ПРОКОММЕНТИРУЙТЕ ЦИТАТУ: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43608" y="2348880"/>
            <a:ext cx="7128792" cy="22524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pitchFamily="34" charset="0"/>
              </a:rPr>
              <a:t>Для человека национальность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pitchFamily="34" charset="0"/>
              </a:rPr>
              <a:t>и не заслуга, и не вина.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pitchFamily="34" charset="0"/>
              </a:rPr>
              <a:t>Если в стране утверждают иначе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pitchFamily="34" charset="0"/>
              </a:rPr>
              <a:t>значит, несчастна эта страна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Arial" pitchFamily="34" charset="0"/>
              </a:rPr>
              <a:t>.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5301208"/>
            <a:ext cx="3600400" cy="7200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РОДОПЛЕМЕННАЯ ОБЩНОСТЬ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4293096"/>
            <a:ext cx="2880320" cy="7200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НАРОДНОСТЬ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3501008"/>
            <a:ext cx="2628292" cy="7200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НАЦИЯ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2564904"/>
            <a:ext cx="2952328" cy="72008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ЕДИНОЕ ЧЕЛОВЕЧЕСТВО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79512" y="2276872"/>
            <a:ext cx="6120680" cy="29742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75611" cy="162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168352" cy="238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1750892" cy="179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977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СТАДИИ РАЗВИТИЯ ЭТНОСА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5013176"/>
            <a:ext cx="2016224" cy="16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23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8"/>
            <a:ext cx="8153400" cy="730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 hangingPunct="1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НАЦИОНАЛЬНЫЕ ОТНОШЕНИЯ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395536" y="1196752"/>
            <a:ext cx="8208912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Многонациональная среда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 типичная черта и условие жизни современного человека.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Народы не просто соседствуют, но и активно взаимодействуют друг с другом.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Столкновение интересов этнических групп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рано или поздно приводит к возникновению этнических конфликтов.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lum bright="27000" contrast="18000"/>
          </a:blip>
          <a:srcRect/>
          <a:stretch>
            <a:fillRect/>
          </a:stretch>
        </p:blipFill>
        <p:spPr bwMode="auto">
          <a:xfrm>
            <a:off x="2915816" y="4221088"/>
            <a:ext cx="3312368" cy="227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://etnokonf.astrobl.ru/sites/etnokonf.astrobl.ru/files/guberna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29133"/>
            <a:ext cx="184142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26987"/>
          <a:stretch>
            <a:fillRect/>
          </a:stretch>
        </p:blipFill>
        <p:spPr bwMode="auto">
          <a:xfrm>
            <a:off x="142844" y="142853"/>
            <a:ext cx="8858312" cy="635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178595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4" y="548680"/>
            <a:ext cx="6192688" cy="72008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hangingPunct="1">
              <a:lnSpc>
                <a:spcPct val="83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МЕЖЭТНИЧЕСКИЕ ОТНОШЕНИЯ </a:t>
            </a:r>
          </a:p>
          <a:p>
            <a:pPr algn="ctr" hangingPunct="1">
              <a:lnSpc>
                <a:spcPct val="83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НАЦИОНАЛЬНАЯ ПОЛИТИКА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3642172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сотрудничество наций, сближение различных сторон жизни народов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132856"/>
            <a:ext cx="3888432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ДИФФЕРЕНЦИАЦИЯ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стремление народов к национальной самостоятельности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500570"/>
            <a:ext cx="5832648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ЭТНИЧЕСКИЙ КОНФЛИКТ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любая конкуренция (соперничество) от противоборства до социальной конкуренции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63888" y="1268760"/>
            <a:ext cx="0" cy="86409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1268760"/>
            <a:ext cx="0" cy="86409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1268760"/>
            <a:ext cx="0" cy="324036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340768"/>
            <a:ext cx="8568952" cy="3314700"/>
          </a:xfrm>
          <a:prstGeom prst="rect">
            <a:avLst/>
          </a:prstGeom>
        </p:spPr>
        <p:txBody>
          <a:bodyPr/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Формы объединения людей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Национальные отношения:</a:t>
            </a:r>
          </a:p>
          <a:p>
            <a:pPr marL="1611313" marR="0" lvl="0" indent="-349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 Narrow" pitchFamily="34" charset="0"/>
              <a:buChar char="–"/>
              <a:tabLst/>
              <a:defRPr/>
            </a:pPr>
            <a:r>
              <a:rPr lang="ru-RU" sz="3200" b="1" kern="0" dirty="0" smtClean="0">
                <a:latin typeface="Arial Narrow" pitchFamily="34" charset="0"/>
              </a:rPr>
              <a:t>м</a:t>
            </a:r>
            <a:r>
              <a:rPr lang="ru-RU" sz="3200" b="1" kern="0" noProof="0" dirty="0" err="1" smtClean="0">
                <a:latin typeface="Arial Narrow" pitchFamily="34" charset="0"/>
              </a:rPr>
              <a:t>ежнациональная</a:t>
            </a:r>
            <a:r>
              <a:rPr lang="ru-RU" sz="3200" b="1" kern="0" noProof="0" dirty="0" smtClean="0">
                <a:latin typeface="Arial Narrow" pitchFamily="34" charset="0"/>
              </a:rPr>
              <a:t> интеграция;</a:t>
            </a:r>
          </a:p>
          <a:p>
            <a:pPr marL="1611313" marR="0" lvl="0" indent="-349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 Narrow" pitchFamily="34" charset="0"/>
              <a:buChar char="–"/>
              <a:tabLst/>
              <a:defRPr/>
            </a:pPr>
            <a:r>
              <a:rPr lang="ru-RU" sz="3200" b="1" kern="0" dirty="0" smtClean="0">
                <a:latin typeface="Arial Narrow" pitchFamily="34" charset="0"/>
              </a:rPr>
              <a:t>м</a:t>
            </a:r>
            <a:r>
              <a:rPr kumimoji="0" lang="ru-RU" sz="3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ежнациональная дифференциация;</a:t>
            </a:r>
          </a:p>
          <a:p>
            <a:pPr marL="1611313" marR="0" lvl="0" indent="-349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 Narrow" pitchFamily="34" charset="0"/>
              <a:buChar char="–"/>
              <a:tabLst/>
              <a:defRPr/>
            </a:pPr>
            <a:r>
              <a:rPr lang="ru-RU" sz="3200" b="1" kern="0" dirty="0" smtClean="0">
                <a:latin typeface="Arial Narrow" pitchFamily="34" charset="0"/>
              </a:rPr>
              <a:t>м</a:t>
            </a:r>
            <a:r>
              <a:rPr lang="ru-RU" sz="3200" b="1" kern="0" noProof="0" dirty="0" err="1" smtClean="0">
                <a:latin typeface="Arial Narrow" pitchFamily="34" charset="0"/>
              </a:rPr>
              <a:t>ежнациональные</a:t>
            </a:r>
            <a:r>
              <a:rPr lang="ru-RU" sz="3200" b="1" kern="0" noProof="0" dirty="0" smtClean="0">
                <a:latin typeface="Arial Narrow" pitchFamily="34" charset="0"/>
              </a:rPr>
              <a:t> конфликты;</a:t>
            </a:r>
          </a:p>
          <a:p>
            <a:pPr marL="1611313" marR="0" lvl="0" indent="-349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 Narrow" pitchFamily="34" charset="0"/>
              <a:buChar char="–"/>
              <a:tabLst/>
              <a:defRPr/>
            </a:pPr>
            <a:r>
              <a:rPr lang="ru-RU" sz="3200" b="1" kern="0" dirty="0" smtClean="0">
                <a:latin typeface="Arial Narrow" pitchFamily="34" charset="0"/>
              </a:rPr>
              <a:t>Т</a:t>
            </a:r>
            <a:r>
              <a:rPr kumimoji="0" lang="ru-RU" sz="3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олерантность.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742950" indent="-7429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</a:pPr>
            <a:r>
              <a:rPr 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3.</a:t>
            </a:r>
            <a:r>
              <a:rPr lang="ru-RU" sz="3600" b="1" kern="0" dirty="0" smtClean="0">
                <a:latin typeface="Arial Narrow" pitchFamily="34" charset="0"/>
              </a:rPr>
              <a:t>Терминология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153400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hangingPunct="1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052736"/>
            <a:ext cx="777686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kern="0" dirty="0" smtClean="0">
                <a:solidFill>
                  <a:schemeClr val="tx1"/>
                </a:solidFill>
                <a:latin typeface="Arial Narrow" pitchFamily="34" charset="0"/>
              </a:rPr>
              <a:t>процесс постепенного объединения различных   наций, народов, этносов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708920"/>
            <a:ext cx="8153400" cy="3127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None/>
              <a:tabLst/>
              <a:defRPr/>
            </a:pPr>
            <a:r>
              <a:rPr kumimoji="0" lang="ru-RU" sz="28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ФОРМЫ ИНТЕГРАЦИИ: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Экономические и политические союзы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Транснациональные корпорации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Международные культурные центры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Взаимопроникновение религий, культур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8864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МЕЖНАЦИОНАЛЬНАЯ ИНТЕГРАЦИЯ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80728"/>
            <a:ext cx="7776864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ПРОЦЕСС РАЗЪЕДИНЕНИЯ, РАЗДЕЛЕНИЯ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МЕЖНАЦИОНАЛЬНАЯ ДИФФЕРЕНЦИАЦИЯ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95536" y="2492896"/>
            <a:ext cx="8370639" cy="3631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None/>
              <a:tabLst/>
              <a:defRPr/>
            </a:pPr>
            <a:r>
              <a:rPr kumimoji="0" lang="ru-RU" sz="3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ФОРМЫ ДИФФЕРЕНЦИАЦИИ: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Религиозный фанатизм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Национализм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Протекционизм в экономике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Самоизоляция в целом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228600"/>
            <a:ext cx="9144000" cy="68012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МЕЖНАЦИОНАЛЬНЫЕ КОНФЛИКТЫ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83568" y="908720"/>
            <a:ext cx="8280920" cy="201622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Усложнение социально-экономического развития стран мира, неравномерность развития стран на  современном этапе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Непродуманная политика ряда политических деятелей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Ошибки и просчёты в национальном вопросе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59632" y="2996952"/>
            <a:ext cx="6984776" cy="2088232"/>
          </a:xfrm>
          <a:prstGeom prst="rect">
            <a:avLst/>
          </a:prstGeom>
        </p:spPr>
        <p:txBody>
          <a:bodyPr/>
          <a:lstStyle/>
          <a:p>
            <a:pPr marL="469900" marR="0" lvl="0" indent="-469900" algn="just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Канада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–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проблема франко-канадцев</a:t>
            </a:r>
          </a:p>
          <a:p>
            <a:pPr marL="469900" marR="0" lvl="0" indent="-469900" algn="just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Франция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 –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проблема провинции Бретань</a:t>
            </a:r>
          </a:p>
          <a:p>
            <a:pPr marL="469900" marR="0" lvl="0" indent="-469900" algn="just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Великобритания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–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конфликт с Северной</a:t>
            </a:r>
            <a:r>
              <a:rPr kumimoji="0" lang="ru-RU" sz="2400" b="0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Ирландией</a:t>
            </a:r>
          </a:p>
          <a:p>
            <a:pPr marL="469900" marR="0" lvl="0" indent="-469900" algn="just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Бельгия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–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фламандцы, валлоны</a:t>
            </a:r>
          </a:p>
          <a:p>
            <a:pPr marL="469900" marR="0" lvl="0" indent="-469900" algn="just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Испания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</a:rPr>
              <a:t> –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баски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589240"/>
            <a:ext cx="8319868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Narrow" pitchFamily="34" charset="0"/>
              </a:rPr>
              <a:t>Национальное меньшинство</a:t>
            </a:r>
            <a:r>
              <a:rPr lang="ru-RU" sz="2400" kern="0" dirty="0" smtClean="0">
                <a:latin typeface="Arial Narrow" pitchFamily="34" charset="0"/>
              </a:rPr>
              <a:t> – </a:t>
            </a:r>
            <a:r>
              <a:rPr lang="ru-RU" sz="2400" b="1" kern="0" dirty="0" smtClean="0">
                <a:latin typeface="Arial Narrow" pitchFamily="34" charset="0"/>
              </a:rPr>
              <a:t>отдельная часть этноса, оказавшаяся за пределами проживания его основной части или за пределами одноименного государства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908720"/>
            <a:ext cx="395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140968"/>
            <a:ext cx="360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467544" y="836712"/>
            <a:ext cx="360040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39552" y="3068960"/>
            <a:ext cx="360040" cy="2304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65" t="5745" r="4099" b="3416"/>
          <a:stretch>
            <a:fillRect/>
          </a:stretch>
        </p:blipFill>
        <p:spPr bwMode="auto">
          <a:xfrm>
            <a:off x="0" y="0"/>
            <a:ext cx="9178636" cy="6858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1" cy="6864414"/>
            <a:chOff x="0" y="0"/>
            <a:chExt cx="9144001" cy="6864414"/>
          </a:xfrm>
        </p:grpSpPr>
        <p:pic>
          <p:nvPicPr>
            <p:cNvPr id="47106" name="Picture 2" descr="http://www.zgrad.net/images/umor/images/162791780490037558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64904"/>
              <a:ext cx="3419872" cy="2333560"/>
            </a:xfrm>
            <a:prstGeom prst="rect">
              <a:avLst/>
            </a:prstGeom>
            <a:noFill/>
          </p:spPr>
        </p:pic>
        <p:pic>
          <p:nvPicPr>
            <p:cNvPr id="47110" name="Picture 6" descr="http://www.rusimperia.info/files/_user_files/articles/a7/konf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4869160"/>
              <a:ext cx="3419872" cy="1995254"/>
            </a:xfrm>
            <a:prstGeom prst="rect">
              <a:avLst/>
            </a:prstGeom>
            <a:noFill/>
          </p:spPr>
        </p:pic>
        <p:pic>
          <p:nvPicPr>
            <p:cNvPr id="47112" name="Picture 8" descr="http://www.politklub.ru/foto/remontno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419872" cy="2564904"/>
            </a:xfrm>
            <a:prstGeom prst="rect">
              <a:avLst/>
            </a:prstGeom>
            <a:noFill/>
          </p:spPr>
        </p:pic>
        <p:pic>
          <p:nvPicPr>
            <p:cNvPr id="47114" name="Picture 10" descr="http://news.mail.ru/prev670x400/pic/18/ae/image10391454_a08b40f4f1d9294dc1ba59a8b471293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0"/>
              <a:ext cx="2375709" cy="2204864"/>
            </a:xfrm>
            <a:prstGeom prst="rect">
              <a:avLst/>
            </a:prstGeom>
            <a:noFill/>
          </p:spPr>
        </p:pic>
        <p:pic>
          <p:nvPicPr>
            <p:cNvPr id="47116" name="Picture 12" descr="http://title-publishing.org/bigimages/2632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2204864"/>
              <a:ext cx="2952328" cy="2035878"/>
            </a:xfrm>
            <a:prstGeom prst="rect">
              <a:avLst/>
            </a:prstGeom>
            <a:noFill/>
          </p:spPr>
        </p:pic>
        <p:pic>
          <p:nvPicPr>
            <p:cNvPr id="47118" name="Picture 14" descr="http://www.syl.ru/misc/i/ai/78194/11568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9872" y="4221088"/>
              <a:ext cx="5724129" cy="2636912"/>
            </a:xfrm>
            <a:prstGeom prst="rect">
              <a:avLst/>
            </a:prstGeom>
            <a:noFill/>
          </p:spPr>
        </p:pic>
        <p:pic>
          <p:nvPicPr>
            <p:cNvPr id="47120" name="Picture 16" descr="http://khabtime.info/uploads/posts/2013-04/1365984103_28f94acbf88f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6136" y="1"/>
              <a:ext cx="3347863" cy="2279972"/>
            </a:xfrm>
            <a:prstGeom prst="rect">
              <a:avLst/>
            </a:prstGeom>
            <a:noFill/>
          </p:spPr>
        </p:pic>
        <p:pic>
          <p:nvPicPr>
            <p:cNvPr id="47122" name="Picture 18" descr="http://muslimmedianetwork.com/mmn/windows-live-pictures/DidU.S.IsraelProvocateur.OssetiaConflict_10761/20080809T155205Z_01_OSS16_RTRMDNP_3_GEORGIAOSSETI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00" y="2204864"/>
              <a:ext cx="2771800" cy="2041349"/>
            </a:xfrm>
            <a:prstGeom prst="rect">
              <a:avLst/>
            </a:prstGeom>
            <a:noFill/>
          </p:spPr>
        </p:pic>
      </p:grpSp>
      <p:pic>
        <p:nvPicPr>
          <p:cNvPr id="14" name="Picture 4" descr="http://old.kpe.ru/img/?national-conflicts&amp;115984827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2"/>
            <a:ext cx="9144000" cy="6824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89032" cy="151216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Arial Narrow" pitchFamily="34" charset="0"/>
              </a:rPr>
              <a:t>(от </a:t>
            </a:r>
            <a:r>
              <a:rPr lang="ru-RU" sz="2800" u="sng" dirty="0" smtClean="0">
                <a:latin typeface="Arial Narrow" pitchFamily="34" charset="0"/>
              </a:rPr>
              <a:t>лат.</a:t>
            </a:r>
            <a:r>
              <a:rPr lang="ru-RU" sz="2800" dirty="0" smtClean="0">
                <a:latin typeface="Arial Narrow" pitchFamily="34" charset="0"/>
              </a:rPr>
              <a:t> </a:t>
            </a:r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tolerantia</a:t>
            </a:r>
            <a:r>
              <a:rPr lang="ru-RU" sz="2800" dirty="0" smtClean="0">
                <a:latin typeface="Arial Narrow" pitchFamily="34" charset="0"/>
              </a:rPr>
              <a:t> — терпение) — терпимость к чужому образу жизни, поведению, обычаям, чувствам, мнениям, идеям, верованиям.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ТОЛЕРАНТНОСТЬ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4" name="Picture 6" descr="http://pit.dirty.ru/dirty/1/2012/03/30/35485-084535-7536b40d2ed886c18169ba8b0e530b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3821767" cy="267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http://www.vokrugsveta.ru/photo/thumbnails/600/31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600400" cy="2689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ttp://900igr.net/datai/psikhologija/Tolerantnost-v-shkole/0008-006-Pervyj-etap-konkur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4"/>
            <a:ext cx="1815386" cy="1734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54504" y="142865"/>
            <a:ext cx="7359655" cy="6572252"/>
            <a:chOff x="575" y="-22"/>
            <a:chExt cx="4636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201" y="965"/>
              <a:ext cx="115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Сострадание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 Narrow" pitchFamily="34" charset="0"/>
                </a:rPr>
                <a:t>Уважение прав других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585" y="1764"/>
              <a:ext cx="1626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Arial Narrow" pitchFamily="34" charset="0"/>
                </a:rPr>
                <a:t>Уважение человеческого достоинства</a:t>
              </a:r>
              <a:endParaRPr lang="en-US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688"/>
              <a:ext cx="153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Принятие другого таким, какой он есть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9" y="2826"/>
              <a:ext cx="110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Милосердие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любовь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504"/>
              <a:ext cx="1537" cy="119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ТОЛЕРАНТНОСТЬ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60153" y="1831331"/>
            <a:ext cx="2268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Сотрудничество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>
            <a:off x="3851920" y="1412776"/>
            <a:ext cx="144142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ПРОЩЕНИЕ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196752"/>
            <a:ext cx="8429303" cy="4532014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демократизация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</a:rPr>
              <a:t>всех сторон общественной жизни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</a:rPr>
              <a:t>соблюдение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принципов гуманизма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</a:rPr>
              <a:t>в решении этнических проблем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 Narrow" pitchFamily="34" charset="0"/>
              </a:rPr>
              <a:t>предоставление всем народам максимально широкого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самоуправления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отказ национальных меньшинств от сепаратизма 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ru-RU" sz="2400" dirty="0">
                <a:latin typeface="Arial Narrow" pitchFamily="34" charset="0"/>
              </a:rPr>
              <a:t>стремления к отделению, обособлению, сецессии; движение за отделение части государства и создание нового государственного образования или за предоставление части страны автономии</a:t>
            </a:r>
            <a:r>
              <a:rPr lang="ru-RU" sz="2400" dirty="0" smtClean="0">
                <a:latin typeface="Arial Narrow" pitchFamily="34" charset="0"/>
              </a:rPr>
              <a:t>).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</a:rPr>
              <a:t>постоянный поиск консенсуса,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борьба с национализмом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ru-RU" sz="2400" dirty="0" smtClean="0">
                <a:latin typeface="Arial Narrow" pitchFamily="34" charset="0"/>
              </a:rPr>
              <a:t>идеологическое, политическое, психологическое и социальное обособление и противопоставление одной нации другим)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шовинизмом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ru-RU" sz="2400" dirty="0" smtClean="0">
                <a:latin typeface="Arial Narrow" pitchFamily="34" charset="0"/>
              </a:rPr>
              <a:t>неприязнь, ненависть к другим народам</a:t>
            </a:r>
            <a:r>
              <a:rPr lang="ru-RU" sz="2800" dirty="0" smtClean="0">
                <a:latin typeface="Arial Narrow" pitchFamily="34" charset="0"/>
              </a:rPr>
              <a:t>).</a:t>
            </a:r>
            <a:endParaRPr lang="ru-RU" sz="2800" dirty="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1425"/>
              </a:spcAft>
            </a:pPr>
            <a:endParaRPr lang="ru-RU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153400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hangingPunct="1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РЕШЕНИЯ </a:t>
            </a:r>
          </a:p>
          <a:p>
            <a:pPr algn="ctr" hangingPunct="1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НАЦИОНАЛЬНОГО ВОПРОСА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3645024"/>
            <a:ext cx="87129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i="1" dirty="0">
                <a:latin typeface="Book Antiqua" pitchFamily="18" charset="0"/>
              </a:rPr>
              <a:t>сочетать национальные и интернациональные интересы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i="1" dirty="0" smtClean="0">
                <a:latin typeface="Book Antiqua" pitchFamily="18" charset="0"/>
              </a:rPr>
              <a:t>признание </a:t>
            </a:r>
            <a:r>
              <a:rPr lang="ru-RU" sz="2800" i="1" dirty="0">
                <a:latin typeface="Book Antiqua" pitchFamily="18" charset="0"/>
              </a:rPr>
              <a:t>права каждого народа на самоопределение и образование самостоятельного государства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800" i="1" dirty="0" smtClean="0">
                <a:latin typeface="Book Antiqua" pitchFamily="18" charset="0"/>
              </a:rPr>
              <a:t>приоритетность </a:t>
            </a:r>
            <a:r>
              <a:rPr lang="ru-RU" sz="2800" i="1" dirty="0">
                <a:latin typeface="Book Antiqua" pitchFamily="18" charset="0"/>
              </a:rPr>
              <a:t>прав человека над любыми интересами национальной суверенности и автономии.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32656"/>
            <a:ext cx="8153400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hangingPunct="1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ГОСУДАРСТВА И ОБЩЕСТВА</a:t>
            </a:r>
          </a:p>
        </p:txBody>
      </p:sp>
      <p:pic>
        <p:nvPicPr>
          <p:cNvPr id="4098" name="Picture 2" descr="http://image.tin247.com/vietnamnet/110705101911-320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2808312" cy="211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forsmi.ru/files/imagecache/newsf/files/snews/15909-s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376264" cy="19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img0.liveinternet.ru/images/attach/c/0/40/938/40938189_VNNEWS_BIG2009011665497f60ce9835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808312" cy="211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196752"/>
            <a:ext cx="8712968" cy="5157787"/>
          </a:xfrm>
          <a:prstGeom prst="rect">
            <a:avLst/>
          </a:prstGeom>
        </p:spPr>
        <p:txBody>
          <a:bodyPr/>
          <a:lstStyle/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Антисемитизм </a:t>
            </a:r>
            <a:r>
              <a:rPr lang="ru-RU" sz="2000" kern="0" dirty="0" smtClean="0">
                <a:latin typeface="Arial Narrow" pitchFamily="34" charset="0"/>
              </a:rPr>
              <a:t>– национальная нетерпимость к евреям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Апартеид</a:t>
            </a:r>
            <a:r>
              <a:rPr lang="ru-RU" sz="2000" kern="0" dirty="0" smtClean="0">
                <a:latin typeface="Arial Narrow" pitchFamily="34" charset="0"/>
              </a:rPr>
              <a:t> – законодательно закрепленная и поддерживаемая властями государства расовая дискриминация</a:t>
            </a: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Ассимиляция </a:t>
            </a:r>
            <a:r>
              <a:rPr lang="ru-RU" sz="2000" kern="0" dirty="0" smtClean="0">
                <a:latin typeface="Arial Narrow" pitchFamily="34" charset="0"/>
              </a:rPr>
              <a:t>– поглощение одной нации другой.</a:t>
            </a: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err="1" smtClean="0">
                <a:solidFill>
                  <a:srgbClr val="FF0000"/>
                </a:solidFill>
                <a:latin typeface="Arial Narrow" pitchFamily="34" charset="0"/>
              </a:rPr>
              <a:t>Афроцентризм</a:t>
            </a:r>
            <a:r>
              <a:rPr lang="ru-RU" sz="2000" kern="0" dirty="0" smtClean="0">
                <a:latin typeface="Arial Narrow" pitchFamily="34" charset="0"/>
              </a:rPr>
              <a:t> – идея превосходства черных африканцев над людьми с белой и желтой кожей</a:t>
            </a:r>
          </a:p>
          <a:p>
            <a:pPr lvl="0"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Геноцид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– истребление отдельных групп населения по расовым, национальным, религиозным принципам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Дискриминация</a:t>
            </a:r>
            <a:r>
              <a:rPr lang="ru-RU" sz="2000" kern="0" dirty="0" smtClean="0">
                <a:latin typeface="Arial Narrow" pitchFamily="34" charset="0"/>
              </a:rPr>
              <a:t> – ущемление прав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Ксенофобия </a:t>
            </a:r>
            <a:r>
              <a:rPr lang="ru-RU" sz="2000" kern="0" dirty="0" smtClean="0">
                <a:latin typeface="Arial Narrow" pitchFamily="34" charset="0"/>
              </a:rPr>
              <a:t>– навязчивая неприязнь к «чужим»</a:t>
            </a:r>
          </a:p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Национализм</a:t>
            </a:r>
            <a:r>
              <a:rPr lang="ru-RU" sz="2000" kern="0" dirty="0" smtClean="0">
                <a:latin typeface="Arial Narrow" pitchFamily="34" charset="0"/>
              </a:rPr>
              <a:t> – идея исключительности и превосходства какой-либо нации над другой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Расизм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– существование неравноценных рас, делящихся на высшие и низшие</a:t>
            </a:r>
          </a:p>
          <a:p>
            <a:pPr marR="0" lvl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153400" cy="72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hangingPunct="1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572140"/>
            <a:ext cx="84296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Толерантность</a:t>
            </a:r>
            <a:r>
              <a:rPr lang="ru-RU" sz="2000" kern="0" dirty="0" smtClean="0">
                <a:latin typeface="Arial Narrow" pitchFamily="34" charset="0"/>
              </a:rPr>
              <a:t> – терпимость</a:t>
            </a:r>
            <a:endParaRPr lang="ru-RU" sz="2000" dirty="0" smtClean="0"/>
          </a:p>
          <a:p>
            <a:pPr lvl="0" algn="just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Arial Narrow" pitchFamily="34" charset="0"/>
              </a:rPr>
              <a:t>Шовинизм</a:t>
            </a:r>
            <a:r>
              <a:rPr lang="ru-RU" sz="2000" kern="0" dirty="0" smtClean="0">
                <a:latin typeface="Arial Narrow" pitchFamily="34" charset="0"/>
              </a:rPr>
              <a:t> – крайняя агрессивная форма национализма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37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БОЛЬШИНСТВО ГОСУДАРСТВ МНОГОНАЦИОНАЛЬНЫЕ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67544" y="188640"/>
            <a:ext cx="82089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Современное человечество представлено примерно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2000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народами, а в нашей стране их больше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100.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В то же время независимых государств насчитывается около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200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.</a:t>
            </a:r>
          </a:p>
        </p:txBody>
      </p:sp>
      <p:pic>
        <p:nvPicPr>
          <p:cNvPr id="31746" name="Picture 2" descr="http://www.korzik.net/uploads/posts/1163515835_116344970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80831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altfast.ru/uploads/posts/2010-07/1279722616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00808"/>
            <a:ext cx="2451648" cy="211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http://travelimperia.ru/wp-content/uploads/AleutDancers6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72816"/>
            <a:ext cx="3022304" cy="243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6" name="Picture 12" descr="http://www.go-more.ru/netcat_files/Image/251426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165618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8" name="Picture 14" descr="http://www.china-voyage.com/wp-content/uploads/2012/04/%D1%81%D0%B2%D0%B0%D0%B4%D1%8C%D0%B1%D0%B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717032"/>
            <a:ext cx="1748805" cy="233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://s47.radikal.ru/i117/1002/19/23c759e49a3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509120"/>
            <a:ext cx="2304256" cy="153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tatic.diary.ru/userdir/5/5/9/2/559276/78323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02"/>
            <a:ext cx="9144000" cy="69026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2132856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Я, ТЫ, ОН, ОНА –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ДРУЖНАЯ ЗЕМЛЯ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42852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ТЕСТ «НАЦИИ НАЦИОНАЛЬНЫЕ ОТНОШЕНИЯ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"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dirty="0" smtClean="0"/>
              <a:t> </a:t>
            </a:r>
            <a:r>
              <a:rPr sz="2000" smtClean="0"/>
              <a:t> </a:t>
            </a:r>
            <a:r>
              <a:rPr lang="ru-RU" sz="2000" b="1" dirty="0" smtClean="0">
                <a:latin typeface="Arial Narrow" pitchFamily="34" charset="0"/>
              </a:rPr>
              <a:t>Общность, культурные традиции которой объединяют членов данной группы и отличают ее от других групп:</a:t>
            </a:r>
            <a:endParaRPr lang="ru-RU" b="1" dirty="0" smtClean="0">
              <a:latin typeface="Arial Narrow" pitchFamily="34" charset="0"/>
            </a:endParaRPr>
          </a:p>
          <a:p>
            <a:pPr marL="541338" indent="-179388" algn="just">
              <a:buAutoNum type="arabicPeriod"/>
            </a:pPr>
            <a:r>
              <a:rPr smtClean="0"/>
              <a:t> </a:t>
            </a:r>
            <a:r>
              <a:rPr lang="ru-RU" sz="2000" dirty="0" smtClean="0">
                <a:latin typeface="Arial Narrow" pitchFamily="34" charset="0"/>
              </a:rPr>
              <a:t>класс;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сословие;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профессиональная группа;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этническая группа</a:t>
            </a:r>
            <a:r>
              <a:rPr sz="200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643182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dirty="0" smtClean="0"/>
              <a:t> </a:t>
            </a:r>
            <a:r>
              <a:rPr sz="2000" smtClean="0"/>
              <a:t> </a:t>
            </a:r>
            <a:r>
              <a:rPr lang="ru-RU" sz="2000" b="1" dirty="0" smtClean="0">
                <a:latin typeface="Arial Narrow" pitchFamily="34" charset="0"/>
              </a:rPr>
              <a:t>Общность языка, культуры, территории, экономических связей характеризуется:</a:t>
            </a:r>
            <a:endParaRPr lang="ru-RU" b="1" dirty="0" smtClean="0">
              <a:latin typeface="Arial Narrow" pitchFamily="34" charset="0"/>
            </a:endParaRPr>
          </a:p>
          <a:p>
            <a:pPr marL="541338" indent="-179388" algn="just">
              <a:buAutoNum type="arabicPeriod"/>
            </a:pPr>
            <a:r>
              <a:rPr smtClean="0"/>
              <a:t> </a:t>
            </a:r>
            <a:r>
              <a:rPr lang="ru-RU" sz="2000" dirty="0" smtClean="0">
                <a:latin typeface="Arial Narrow" pitchFamily="34" charset="0"/>
              </a:rPr>
              <a:t>класс;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нация;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каста;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сословие</a:t>
            </a:r>
            <a:r>
              <a:rPr sz="2000" smtClean="0">
                <a:latin typeface="Arial Narrow" pitchFamily="34" charset="0"/>
              </a:rPr>
              <a:t>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50057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000" dirty="0" smtClean="0"/>
              <a:t>  </a:t>
            </a:r>
            <a:r>
              <a:rPr lang="ru-RU" sz="2000" b="1" dirty="0" smtClean="0">
                <a:latin typeface="Arial Narrow" pitchFamily="34" charset="0"/>
              </a:rPr>
              <a:t>Верно ли, что:  </a:t>
            </a:r>
          </a:p>
          <a:p>
            <a:pPr marL="271463" indent="90488"/>
            <a:r>
              <a:rPr lang="ru-RU" sz="2000" dirty="0" smtClean="0">
                <a:latin typeface="Arial Narrow" pitchFamily="34" charset="0"/>
              </a:rPr>
              <a:t>а) национальное самоопределение предполагает, что человек определяет свою национальность по самосознанию, а не по национальности родителей; </a:t>
            </a:r>
          </a:p>
          <a:p>
            <a:pPr marL="271463" indent="90488" algn="just">
              <a:tabLst>
                <a:tab pos="271463" algn="l"/>
              </a:tabLst>
            </a:pPr>
            <a:r>
              <a:rPr lang="ru-RU" sz="2000" dirty="0" smtClean="0">
                <a:latin typeface="Arial Narrow" pitchFamily="34" charset="0"/>
              </a:rPr>
              <a:t>б) </a:t>
            </a: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национальное самоопределение предполагает возможность выбирать гражданство любой страны?</a:t>
            </a:r>
          </a:p>
          <a:p>
            <a:pPr marL="892175" indent="-169863">
              <a:buAutoNum type="arabicPeriod"/>
            </a:pPr>
            <a:r>
              <a:rPr lang="ru-RU" sz="2000" dirty="0" smtClean="0">
                <a:latin typeface="Arial Narrow" pitchFamily="34" charset="0"/>
              </a:rPr>
              <a:t> верно только </a:t>
            </a:r>
            <a:r>
              <a:rPr lang="ru-RU" sz="2000" b="1" dirty="0" smtClean="0">
                <a:latin typeface="Arial Narrow" pitchFamily="34" charset="0"/>
              </a:rPr>
              <a:t>а</a:t>
            </a:r>
            <a:r>
              <a:rPr sz="2000" smtClean="0">
                <a:latin typeface="Arial Narrow" pitchFamily="34" charset="0"/>
              </a:rPr>
              <a:t>;</a:t>
            </a:r>
            <a:endParaRPr lang="ru-RU" sz="2000" dirty="0" smtClean="0">
              <a:latin typeface="Arial Narrow" pitchFamily="34" charset="0"/>
            </a:endParaRPr>
          </a:p>
          <a:p>
            <a:pPr marL="892175" indent="-169863">
              <a:buAutoNum type="arabicPeriod"/>
            </a:pPr>
            <a:r>
              <a:rPr lang="ru-RU" sz="2000" dirty="0" smtClean="0">
                <a:latin typeface="Arial Narrow" pitchFamily="34" charset="0"/>
              </a:rPr>
              <a:t> верно только </a:t>
            </a:r>
            <a:r>
              <a:rPr lang="ru-RU" sz="2000" b="1" dirty="0" smtClean="0">
                <a:latin typeface="Arial Narrow" pitchFamily="34" charset="0"/>
              </a:rPr>
              <a:t>б</a:t>
            </a:r>
            <a:r>
              <a:rPr sz="2000" smtClean="0">
                <a:latin typeface="Arial Narrow" pitchFamily="34" charset="0"/>
              </a:rPr>
              <a:t>;</a:t>
            </a: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600076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>
                <a:latin typeface="Arial Narrow" pitchFamily="34" charset="0"/>
              </a:rPr>
              <a:t>3. верны оба суждения;</a:t>
            </a:r>
          </a:p>
          <a:p>
            <a:r>
              <a:rPr sz="2000" smtClean="0">
                <a:latin typeface="Arial Narrow" pitchFamily="34" charset="0"/>
              </a:rPr>
              <a:t>4. оба суждения неверны.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000" dirty="0" smtClean="0"/>
              <a:t>  </a:t>
            </a:r>
            <a:r>
              <a:rPr lang="ru-RU" sz="2000" b="1" dirty="0" smtClean="0">
                <a:latin typeface="Arial Narrow" pitchFamily="34" charset="0"/>
              </a:rPr>
              <a:t>Верно ли, что:  </a:t>
            </a:r>
          </a:p>
          <a:p>
            <a:pPr marL="271463" indent="90488"/>
            <a:r>
              <a:rPr lang="ru-RU" sz="2000" dirty="0" smtClean="0">
                <a:latin typeface="Arial Narrow" pitchFamily="34" charset="0"/>
              </a:rPr>
              <a:t>а) причиной национальных противоречий часто бывают территориальные претензии; </a:t>
            </a:r>
          </a:p>
          <a:p>
            <a:pPr marL="271463" indent="90488" algn="just">
              <a:tabLst>
                <a:tab pos="271463" algn="l"/>
              </a:tabLst>
            </a:pPr>
            <a:r>
              <a:rPr lang="ru-RU" sz="2000" dirty="0" smtClean="0">
                <a:latin typeface="Arial Narrow" pitchFamily="34" charset="0"/>
              </a:rPr>
              <a:t>б) национальные противоречия периодически возникают в разных странах?</a:t>
            </a:r>
          </a:p>
          <a:p>
            <a:pPr marL="892175" indent="-169863">
              <a:buAutoNum type="arabicPeriod"/>
            </a:pPr>
            <a:r>
              <a:rPr lang="ru-RU" sz="2000" dirty="0" smtClean="0">
                <a:latin typeface="Arial Narrow" pitchFamily="34" charset="0"/>
              </a:rPr>
              <a:t> верно только </a:t>
            </a:r>
            <a:r>
              <a:rPr lang="ru-RU" sz="2000" b="1" dirty="0" smtClean="0">
                <a:latin typeface="Arial Narrow" pitchFamily="34" charset="0"/>
              </a:rPr>
              <a:t>а</a:t>
            </a:r>
            <a:r>
              <a:rPr sz="2000" smtClean="0">
                <a:latin typeface="Arial Narrow" pitchFamily="34" charset="0"/>
              </a:rPr>
              <a:t>;</a:t>
            </a:r>
            <a:endParaRPr lang="ru-RU" sz="2000" dirty="0" smtClean="0">
              <a:latin typeface="Arial Narrow" pitchFamily="34" charset="0"/>
            </a:endParaRPr>
          </a:p>
          <a:p>
            <a:pPr marL="892175" indent="-169863">
              <a:buAutoNum type="arabicPeriod"/>
            </a:pPr>
            <a:r>
              <a:rPr lang="ru-RU" sz="2000" dirty="0" smtClean="0">
                <a:latin typeface="Arial Narrow" pitchFamily="34" charset="0"/>
              </a:rPr>
              <a:t> верно только </a:t>
            </a:r>
            <a:r>
              <a:rPr lang="ru-RU" sz="2000" b="1" dirty="0" smtClean="0">
                <a:latin typeface="Arial Narrow" pitchFamily="34" charset="0"/>
              </a:rPr>
              <a:t>б</a:t>
            </a:r>
            <a:r>
              <a:rPr sz="2000" smtClean="0">
                <a:latin typeface="Arial Narrow" pitchFamily="34" charset="0"/>
              </a:rPr>
              <a:t>;</a:t>
            </a: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3372" y="1428736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>
                <a:latin typeface="Arial Narrow" pitchFamily="34" charset="0"/>
              </a:rPr>
              <a:t>3</a:t>
            </a:r>
            <a:r>
              <a:rPr sz="2000" smtClean="0"/>
              <a:t>. </a:t>
            </a:r>
            <a:r>
              <a:rPr sz="2000" smtClean="0">
                <a:latin typeface="Arial Narrow" pitchFamily="34" charset="0"/>
              </a:rPr>
              <a:t>верны оба суждения;</a:t>
            </a:r>
          </a:p>
          <a:p>
            <a:r>
              <a:rPr sz="2000" smtClean="0">
                <a:latin typeface="Arial Narrow" pitchFamily="34" charset="0"/>
              </a:rPr>
              <a:t>4. оба суждения неверны.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sz="2000" dirty="0" smtClean="0"/>
              <a:t> </a:t>
            </a:r>
            <a:r>
              <a:rPr sz="2000" smtClean="0"/>
              <a:t> </a:t>
            </a:r>
            <a:r>
              <a:rPr lang="ru-RU" sz="2000" b="1" dirty="0" smtClean="0">
                <a:latin typeface="Arial Narrow" pitchFamily="34" charset="0"/>
              </a:rPr>
              <a:t>Какие из перечисленных социальных групп относятся к этническим</a:t>
            </a:r>
            <a:r>
              <a:rPr sz="2000" b="1" smtClean="0">
                <a:latin typeface="Arial Narrow" pitchFamily="34" charset="0"/>
              </a:rPr>
              <a:t>?</a:t>
            </a:r>
            <a:endParaRPr lang="ru-RU" sz="2000" b="1" dirty="0" smtClean="0">
              <a:latin typeface="Arial Narrow" pitchFamily="34" charset="0"/>
            </a:endParaRP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каста;</a:t>
            </a:r>
          </a:p>
          <a:p>
            <a:pPr marL="541338" indent="-179388" algn="just">
              <a:buAutoNum type="arabicPeriod"/>
            </a:pPr>
            <a:r>
              <a:rPr sz="200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гражданство;</a:t>
            </a:r>
          </a:p>
          <a:p>
            <a:pPr marL="541338" indent="-179388" algn="just">
              <a:buAutoNum type="arabicPeriod"/>
            </a:pPr>
            <a:r>
              <a:rPr lang="ru-RU" sz="2000" dirty="0" smtClean="0">
                <a:latin typeface="Arial Narrow" pitchFamily="34" charset="0"/>
              </a:rPr>
              <a:t> нация;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6182" y="2500306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>
                <a:latin typeface="Arial Narrow" pitchFamily="34" charset="0"/>
              </a:rPr>
              <a:t>4. </a:t>
            </a:r>
            <a:r>
              <a:rPr lang="ru-RU" sz="2000" dirty="0" smtClean="0">
                <a:latin typeface="Arial Narrow" pitchFamily="34" charset="0"/>
              </a:rPr>
              <a:t>народность</a:t>
            </a:r>
            <a:r>
              <a:rPr sz="2000" smtClean="0">
                <a:latin typeface="Arial Narrow" pitchFamily="34" charset="0"/>
              </a:rPr>
              <a:t>;</a:t>
            </a:r>
          </a:p>
          <a:p>
            <a:r>
              <a:rPr sz="2000" smtClean="0">
                <a:latin typeface="Arial Narrow" pitchFamily="34" charset="0"/>
              </a:rPr>
              <a:t>5. </a:t>
            </a:r>
            <a:r>
              <a:rPr lang="ru-RU" sz="2000" dirty="0" smtClean="0">
                <a:latin typeface="Arial Narrow" pitchFamily="34" charset="0"/>
              </a:rPr>
              <a:t>сословие</a:t>
            </a:r>
            <a:r>
              <a:rPr sz="2000" smtClean="0">
                <a:latin typeface="Arial Narrow" pitchFamily="34" charset="0"/>
              </a:rPr>
              <a:t>;</a:t>
            </a:r>
          </a:p>
          <a:p>
            <a:r>
              <a:rPr sz="2000" smtClean="0">
                <a:latin typeface="Arial Narrow" pitchFamily="34" charset="0"/>
              </a:rPr>
              <a:t>6. </a:t>
            </a:r>
            <a:r>
              <a:rPr lang="ru-RU" sz="2000" dirty="0" smtClean="0">
                <a:latin typeface="Arial Narrow" pitchFamily="34" charset="0"/>
              </a:rPr>
              <a:t>племя.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00050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8120" y="4686304"/>
          <a:ext cx="8305800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384300"/>
                <a:gridCol w="1322501"/>
                <a:gridCol w="1322501"/>
                <a:gridCol w="1322501"/>
                <a:gridCol w="1322501"/>
                <a:gridCol w="1631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r>
                        <a:rPr lang="ru-RU" b="1" baseline="0" dirty="0" smtClean="0"/>
                        <a:t> вопроса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1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2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3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4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Bookman Old Style" pitchFamily="18" charset="0"/>
                        </a:rPr>
                        <a:t>5</a:t>
                      </a:r>
                      <a:endParaRPr lang="ru-RU" sz="20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 ответа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3,4,6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604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b143e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A14-1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75656" y="754996"/>
            <a:ext cx="5832648" cy="526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259988_perepis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97"/>
            <a:ext cx="9144000" cy="675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3938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074738" indent="-1074738"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ЭТНОС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исторически сложившаяся на определенной территории совокупность людей, обладающих общностью культуры, языка и осознающих свое единство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3212976"/>
            <a:ext cx="8001000" cy="300608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Язык;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Религия;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Материальная и духовная культура;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Общность происхождения;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Общность исторической судьбы;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Общие черты психологического склада.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276872"/>
            <a:ext cx="8153400" cy="730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hangingPunct="1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ЭТНОСА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20"/>
          <a:stretch>
            <a:fillRect/>
          </a:stretch>
        </p:blipFill>
        <p:spPr bwMode="auto">
          <a:xfrm>
            <a:off x="251520" y="188641"/>
            <a:ext cx="8640960" cy="652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260648"/>
            <a:ext cx="8153400" cy="730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hangingPunct="1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ЭТНИЧЕСКИЕ  ОБЩНОСТИ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51520" y="1196752"/>
          <a:ext cx="864399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4" descr="Картинка 48 из 485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212976"/>
            <a:ext cx="2363000" cy="317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Картинка 3 из 1606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140968"/>
            <a:ext cx="230425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501008"/>
            <a:ext cx="3293813" cy="264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260648"/>
            <a:ext cx="8657654" cy="3168650"/>
          </a:xfrm>
          <a:prstGeom prst="rect">
            <a:avLst/>
          </a:prstGeom>
        </p:spPr>
        <p:txBody>
          <a:bodyPr/>
          <a:lstStyle/>
          <a:p>
            <a:pPr marL="1611313" indent="-1611313" algn="just">
              <a:spcAft>
                <a:spcPts val="1425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</a:rPr>
              <a:t>группа кровных родственников, ведущих свое происхождение по одной линии (материнской или отцовской) и осознающие себя потомками общего предка (реального или мифического).</a:t>
            </a:r>
          </a:p>
          <a:p>
            <a:pPr marL="1611313" indent="-1611313" algn="just">
              <a:spcAft>
                <a:spcPts val="1425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ПЛЕМЯ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 Narrow" pitchFamily="34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Arial Narrow" pitchFamily="34" charset="0"/>
              </a:rPr>
              <a:t>объединение нескольких родов на основе кровнородственных связей. </a:t>
            </a:r>
          </a:p>
        </p:txBody>
      </p:sp>
      <p:pic>
        <p:nvPicPr>
          <p:cNvPr id="12" name="Picture 2" descr="Картинка 1 из 4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64807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фил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27. Социальная структура общества</Template>
  <TotalTime>732</TotalTime>
  <Words>941</Words>
  <Application>Microsoft Office PowerPoint</Application>
  <PresentationFormat>Экран (4:3)</PresentationFormat>
  <Paragraphs>181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Профиль</vt:lpstr>
      <vt:lpstr>НАЦИИ  И  НАЦИОНАЛЬНЫЕ  ОТНОШЕНИЯ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СТАДИИ РАЗВИТИЯ ЭТНОСА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Нации и межнациональные отношения</dc:title>
  <dc:creator>Алик</dc:creator>
  <cp:lastModifiedBy>141114</cp:lastModifiedBy>
  <cp:revision>102</cp:revision>
  <dcterms:created xsi:type="dcterms:W3CDTF">2012-05-21T14:21:22Z</dcterms:created>
  <dcterms:modified xsi:type="dcterms:W3CDTF">2017-12-23T07:32:24Z</dcterms:modified>
</cp:coreProperties>
</file>